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68" r:id="rId2"/>
    <p:sldId id="276" r:id="rId3"/>
    <p:sldId id="273" r:id="rId4"/>
    <p:sldId id="283" r:id="rId5"/>
    <p:sldId id="292" r:id="rId6"/>
    <p:sldId id="280" r:id="rId7"/>
    <p:sldId id="257" r:id="rId8"/>
    <p:sldId id="262" r:id="rId9"/>
    <p:sldId id="263" r:id="rId10"/>
    <p:sldId id="293" r:id="rId11"/>
    <p:sldId id="277" r:id="rId12"/>
    <p:sldId id="261" r:id="rId13"/>
    <p:sldId id="266" r:id="rId14"/>
    <p:sldId id="282" r:id="rId15"/>
    <p:sldId id="290" r:id="rId16"/>
    <p:sldId id="265" r:id="rId17"/>
    <p:sldId id="264" r:id="rId18"/>
    <p:sldId id="267" r:id="rId19"/>
    <p:sldId id="286" r:id="rId20"/>
    <p:sldId id="291" r:id="rId21"/>
    <p:sldId id="288" r:id="rId22"/>
    <p:sldId id="272" r:id="rId23"/>
    <p:sldId id="289" r:id="rId24"/>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91" autoAdjust="0"/>
    <p:restoredTop sz="94660"/>
  </p:normalViewPr>
  <p:slideViewPr>
    <p:cSldViewPr>
      <p:cViewPr varScale="1">
        <p:scale>
          <a:sx n="96" d="100"/>
          <a:sy n="96" d="100"/>
        </p:scale>
        <p:origin x="-32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4480434A-AFDF-4A84-A40E-736FA7CCA5BC}" type="datetimeFigureOut">
              <a:rPr lang="it-IT"/>
              <a:pPr>
                <a:defRPr/>
              </a:pPr>
              <a:t>25/03/2013</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t-IT" noProof="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noProof="0" smtClean="0"/>
              <a:t>Fare clic per modificare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endParaRPr lang="it-IT" noProof="0"/>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B41498EF-7460-4084-8EA0-2C99BC27BDCC}" type="slidenum">
              <a:rPr lang="it-IT"/>
              <a:pPr>
                <a:defRPr/>
              </a:pPr>
              <a:t>‹N›</a:t>
            </a:fld>
            <a:endParaRPr 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2662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29700"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42F57F1-9AEC-4B9E-A252-296DCAE889CD}" type="slidenum">
              <a:rPr lang="it-IT" smtClean="0"/>
              <a:pPr fontAlgn="base">
                <a:spcBef>
                  <a:spcPct val="0"/>
                </a:spcBef>
                <a:spcAft>
                  <a:spcPct val="0"/>
                </a:spcAft>
                <a:defRPr/>
              </a:pPr>
              <a:t>7</a:t>
            </a:fld>
            <a:endParaRPr lang="it-IT"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35843"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it-IT" dirty="0" smtClean="0"/>
              <a:t>Prognosi: solo il futuro ce lo può dire perché sono forme riconosciute da circa 10-15 anni per cui non si conosce l’andamento.</a:t>
            </a:r>
          </a:p>
          <a:p>
            <a:pPr eaLnBrk="1" hangingPunct="1"/>
            <a:r>
              <a:rPr lang="it-IT" dirty="0" smtClean="0"/>
              <a:t>Sicuramente queste forme, oltre il </a:t>
            </a:r>
            <a:r>
              <a:rPr lang="it-IT" dirty="0" err="1" smtClean="0"/>
              <a:t>follow</a:t>
            </a:r>
            <a:r>
              <a:rPr lang="it-IT" dirty="0" smtClean="0"/>
              <a:t> up, meritano un </a:t>
            </a:r>
            <a:r>
              <a:rPr lang="it-IT" dirty="0" err="1" smtClean="0"/>
              <a:t>counseling</a:t>
            </a:r>
            <a:r>
              <a:rPr lang="it-IT" dirty="0" smtClean="0"/>
              <a:t> genetico da estendere a tutti i fratelli e a Rocco in caso in cui non avrà l’</a:t>
            </a:r>
            <a:r>
              <a:rPr lang="it-IT" dirty="0" err="1" smtClean="0"/>
              <a:t>agenesia</a:t>
            </a:r>
            <a:r>
              <a:rPr lang="it-IT" dirty="0" smtClean="0"/>
              <a:t> bilaterale dei dotti deferenti</a:t>
            </a:r>
          </a:p>
        </p:txBody>
      </p:sp>
      <p:sp>
        <p:nvSpPr>
          <p:cNvPr id="4" name="Segnaposto numero diapositiva 3"/>
          <p:cNvSpPr>
            <a:spLocks noGrp="1"/>
          </p:cNvSpPr>
          <p:nvPr>
            <p:ph type="sldNum" sz="quarter" idx="5"/>
          </p:nvPr>
        </p:nvSpPr>
        <p:spPr/>
        <p:txBody>
          <a:bodyPr/>
          <a:lstStyle/>
          <a:p>
            <a:pPr>
              <a:defRPr/>
            </a:pPr>
            <a:fld id="{A49CEA78-5BC7-4DC9-A07F-AD2EDDF99CEC}" type="slidenum">
              <a:rPr lang="it-IT" smtClean="0"/>
              <a:pPr>
                <a:defRPr/>
              </a:pPr>
              <a:t>23</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27651"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30724"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1F28521-D991-473F-B18D-1C06834A81D3}" type="slidenum">
              <a:rPr lang="it-IT" smtClean="0"/>
              <a:pPr fontAlgn="base">
                <a:spcBef>
                  <a:spcPct val="0"/>
                </a:spcBef>
                <a:spcAft>
                  <a:spcPct val="0"/>
                </a:spcAft>
                <a:defRPr/>
              </a:pPr>
              <a:t>8</a:t>
            </a:fld>
            <a:endParaRPr lang="it-IT"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28675"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31748"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6C7D49-72DA-4CFB-893F-2DA581AA87C1}" type="slidenum">
              <a:rPr lang="it-IT" smtClean="0"/>
              <a:pPr fontAlgn="base">
                <a:spcBef>
                  <a:spcPct val="0"/>
                </a:spcBef>
                <a:spcAft>
                  <a:spcPct val="0"/>
                </a:spcAft>
                <a:defRPr/>
              </a:pPr>
              <a:t>9</a:t>
            </a:fld>
            <a:endParaRPr lang="it-IT"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2573AFA0-8CCA-4FF1-8EB2-F269DFF06A68}" type="slidenum">
              <a:rPr lang="it-IT" smtClean="0"/>
              <a:pPr/>
              <a:t>10</a:t>
            </a:fld>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30723"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it-IT" smtClean="0"/>
              <a:t>Nelle forme non classiche possiamo trovare la colelitiasi</a:t>
            </a:r>
          </a:p>
        </p:txBody>
      </p:sp>
      <p:sp>
        <p:nvSpPr>
          <p:cNvPr id="4" name="Segnaposto numero diapositiva 3"/>
          <p:cNvSpPr>
            <a:spLocks noGrp="1"/>
          </p:cNvSpPr>
          <p:nvPr>
            <p:ph type="sldNum" sz="quarter" idx="5"/>
          </p:nvPr>
        </p:nvSpPr>
        <p:spPr/>
        <p:txBody>
          <a:bodyPr/>
          <a:lstStyle/>
          <a:p>
            <a:pPr>
              <a:defRPr/>
            </a:pPr>
            <a:fld id="{A54A050C-1F3A-4B51-A9FA-0494BA88A334}" type="slidenum">
              <a:rPr lang="it-IT" smtClean="0"/>
              <a:pPr>
                <a:defRPr/>
              </a:pPr>
              <a:t>13</a:t>
            </a:fld>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1A73A56-3724-4A39-823F-5F0A09E45D9E}" type="slidenum">
              <a:rPr lang="en-US" smtClean="0"/>
              <a:pPr fontAlgn="base">
                <a:spcBef>
                  <a:spcPct val="0"/>
                </a:spcBef>
                <a:spcAft>
                  <a:spcPct val="0"/>
                </a:spcAft>
                <a:defRPr/>
              </a:pPr>
              <a:t>16</a:t>
            </a:fld>
            <a:endParaRPr lang="en-US" smtClean="0"/>
          </a:p>
        </p:txBody>
      </p:sp>
      <p:sp>
        <p:nvSpPr>
          <p:cNvPr id="31747" name="Rectangle 1026"/>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1748" name="Rectangle 1027"/>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en-US" sz="1600" dirty="0" smtClean="0"/>
              <a:t>Finally, examination of the various intrinsic and extrinsic factors that influence CF disease expression in different organs offers an interesting paradigm. Disease expression in organs represented at the top of the triangle arise primarily to simple  </a:t>
            </a:r>
            <a:r>
              <a:rPr lang="en-US" sz="1600" dirty="0" err="1" smtClean="0"/>
              <a:t>Mendelian</a:t>
            </a:r>
            <a:r>
              <a:rPr lang="en-US" sz="1600" dirty="0" smtClean="0"/>
              <a:t> inheritance of mutations in the CFTR gene. On the other hand, disease pathogenesis in organs moving toward the base of the triangle, are more akin to conditions that arise due to complex genetic inheritance and environmental influences, such as cancer, asthma and inflammatory bowel disease.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32771"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dirty="0" smtClean="0"/>
              <a:t>Non c’è correlazione con il fenotipo ma con la quantità di proteina prodotta. Infatti esistono test funzionali che giustificano i quadro </a:t>
            </a:r>
            <a:r>
              <a:rPr lang="it-IT" dirty="0" err="1" smtClean="0"/>
              <a:t>monoorgano</a:t>
            </a:r>
            <a:r>
              <a:rPr lang="it-IT" dirty="0" smtClean="0"/>
              <a:t> e / o asintomatici</a:t>
            </a:r>
          </a:p>
          <a:p>
            <a:pPr eaLnBrk="1" hangingPunct="1">
              <a:spcBef>
                <a:spcPct val="0"/>
              </a:spcBef>
            </a:pPr>
            <a:r>
              <a:rPr lang="it-IT" dirty="0" smtClean="0"/>
              <a:t>Notevole eterogeneità clinica; 5-10% della difficoltà diagnostica</a:t>
            </a:r>
          </a:p>
        </p:txBody>
      </p:sp>
      <p:sp>
        <p:nvSpPr>
          <p:cNvPr id="35844"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F5461E6-5D07-4FBC-8423-3EA6F4668831}" type="slidenum">
              <a:rPr lang="it-IT" smtClean="0"/>
              <a:pPr fontAlgn="base">
                <a:spcBef>
                  <a:spcPct val="0"/>
                </a:spcBef>
                <a:spcAft>
                  <a:spcPct val="0"/>
                </a:spcAft>
                <a:defRPr/>
              </a:pPr>
              <a:t>17</a:t>
            </a:fld>
            <a:endParaRPr lang="it-IT"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33795"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it-IT" smtClean="0"/>
              <a:t>Nell’ambito degli algoritmi diagnostici raccomandati in letteratura, quello per le forme atipiche prevede che</a:t>
            </a:r>
          </a:p>
        </p:txBody>
      </p:sp>
      <p:sp>
        <p:nvSpPr>
          <p:cNvPr id="4" name="Segnaposto numero diapositiva 3"/>
          <p:cNvSpPr>
            <a:spLocks noGrp="1"/>
          </p:cNvSpPr>
          <p:nvPr>
            <p:ph type="sldNum" sz="quarter" idx="5"/>
          </p:nvPr>
        </p:nvSpPr>
        <p:spPr/>
        <p:txBody>
          <a:bodyPr/>
          <a:lstStyle/>
          <a:p>
            <a:pPr>
              <a:defRPr/>
            </a:pPr>
            <a:fld id="{41A26293-A37D-4C47-9E5E-C42BE05A674A}" type="slidenum">
              <a:rPr lang="it-IT" smtClean="0"/>
              <a:pPr>
                <a:defRPr/>
              </a:pPr>
              <a:t>18</a:t>
            </a:fld>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34819"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it-IT" smtClean="0"/>
              <a:t>Allora per tutti coloro che hanno colelitiasi è giustificato praticare il test molecolare? No ma in questo caso dove la sintomatologia persisteva anche dopo l’intervento di colecistectomia, abbiamo deciso comunque di approfondire praticando l’esame molecolare.</a:t>
            </a:r>
          </a:p>
          <a:p>
            <a:pPr eaLnBrk="1" hangingPunct="1"/>
            <a:r>
              <a:rPr lang="it-IT" smtClean="0"/>
              <a:t>Quanto è frequente la colelitiasi nella fibrosi cistica? Quanto è frequente da sola?</a:t>
            </a:r>
          </a:p>
          <a:p>
            <a:endParaRPr lang="it-IT" smtClean="0"/>
          </a:p>
        </p:txBody>
      </p:sp>
      <p:sp>
        <p:nvSpPr>
          <p:cNvPr id="4" name="Segnaposto numero diapositiva 3"/>
          <p:cNvSpPr>
            <a:spLocks noGrp="1"/>
          </p:cNvSpPr>
          <p:nvPr>
            <p:ph type="sldNum" sz="quarter" idx="5"/>
          </p:nvPr>
        </p:nvSpPr>
        <p:spPr/>
        <p:txBody>
          <a:bodyPr/>
          <a:lstStyle/>
          <a:p>
            <a:pPr>
              <a:defRPr/>
            </a:pPr>
            <a:fld id="{6A21740D-ED0F-4A8B-82F2-D00137B53F13}" type="slidenum">
              <a:rPr lang="it-IT" smtClean="0"/>
              <a:pPr>
                <a:defRPr/>
              </a:pPr>
              <a:t>20</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6B33B28C-2033-4715-8903-0E7505EB56E5}" type="datetimeFigureOut">
              <a:rPr lang="it-IT"/>
              <a:pPr>
                <a:defRPr/>
              </a:pPr>
              <a:t>25/03/2013</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CE5C895D-5247-4151-AC7B-8D3A6BE4852E}" type="slidenum">
              <a:rPr lang="it-IT"/>
              <a:pPr>
                <a:defRPr/>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1C61CFC6-E442-4E66-92BB-A49C820DD65F}" type="datetimeFigureOut">
              <a:rPr lang="it-IT"/>
              <a:pPr>
                <a:defRPr/>
              </a:pPr>
              <a:t>25/03/2013</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B4FC839A-9E10-4E0A-B40E-EE14D027638F}"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EBC33272-A0ED-41B5-9AAE-552892B8E075}" type="datetimeFigureOut">
              <a:rPr lang="it-IT"/>
              <a:pPr>
                <a:defRPr/>
              </a:pPr>
              <a:t>25/03/2013</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0DE915CF-DA09-4BFB-8886-8DCA1035CE1E}"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A203D0AB-BE8B-44F6-A032-0EBB9D53FE5B}" type="datetimeFigureOut">
              <a:rPr lang="it-IT"/>
              <a:pPr>
                <a:defRPr/>
              </a:pPr>
              <a:t>25/03/2013</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925FEB84-6814-4AA4-A654-F31CE77A5841}"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8F33E53E-1755-4EE9-A100-A2B8ABA36440}" type="datetimeFigureOut">
              <a:rPr lang="it-IT"/>
              <a:pPr>
                <a:defRPr/>
              </a:pPr>
              <a:t>25/03/2013</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65E30C67-C426-4AAF-97C0-7F06209B3829}"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17E64B46-0383-40FF-BF8B-86C3DED7A68A}" type="datetimeFigureOut">
              <a:rPr lang="it-IT"/>
              <a:pPr>
                <a:defRPr/>
              </a:pPr>
              <a:t>25/03/2013</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0AECC2D2-3FE6-49A0-9A38-D769C725F338}"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415CA6FC-25B7-4C02-9D86-BC81F32297C1}" type="datetimeFigureOut">
              <a:rPr lang="it-IT"/>
              <a:pPr>
                <a:defRPr/>
              </a:pPr>
              <a:t>25/03/2013</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1BF849D4-611C-49BD-9A1B-4DAC2FFC1C74}"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718DE941-DBAA-4211-BAC8-F51AAB8DE60A}" type="datetimeFigureOut">
              <a:rPr lang="it-IT"/>
              <a:pPr>
                <a:defRPr/>
              </a:pPr>
              <a:t>25/03/2013</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C3E970A9-33A3-496D-8FAD-6C94B0E117AE}"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E669435D-A719-455C-90FD-598B9E70505E}" type="datetimeFigureOut">
              <a:rPr lang="it-IT"/>
              <a:pPr>
                <a:defRPr/>
              </a:pPr>
              <a:t>25/03/2013</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E498A7B6-D3C7-4156-BEC8-4E725BB6BCDC}"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64A6C758-83A6-4FE8-966A-AA0CEB64B4B6}" type="datetimeFigureOut">
              <a:rPr lang="it-IT"/>
              <a:pPr>
                <a:defRPr/>
              </a:pPr>
              <a:t>25/03/2013</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8C1DA4D5-5B64-43A4-A4FF-6261AA90F834}"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C15DA67F-DD80-4469-A0C1-31B6F1297F7A}" type="datetimeFigureOut">
              <a:rPr lang="it-IT"/>
              <a:pPr>
                <a:defRPr/>
              </a:pPr>
              <a:t>25/03/2013</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FAB4092B-6330-4F50-9DFC-BB9CA3C45F62}"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DFABAB43-200B-4862-A379-603363477D70}" type="datetimeFigureOut">
              <a:rPr lang="it-IT"/>
              <a:pPr>
                <a:defRPr/>
              </a:pPr>
              <a:t>25/03/2013</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84DA3697-B36B-4E1B-949E-8C782DB961EB}"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jpeg"/><Relationship Id="rId4" Type="http://schemas.openxmlformats.org/officeDocument/2006/relationships/image" Target="../media/image29.jpeg"/></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8" descr="unina"/>
          <p:cNvPicPr>
            <a:picLocks noChangeAspect="1" noChangeArrowheads="1"/>
          </p:cNvPicPr>
          <p:nvPr/>
        </p:nvPicPr>
        <p:blipFill>
          <a:blip r:embed="rId2" cstate="print"/>
          <a:srcRect/>
          <a:stretch>
            <a:fillRect/>
          </a:stretch>
        </p:blipFill>
        <p:spPr bwMode="auto">
          <a:xfrm>
            <a:off x="142875" y="142875"/>
            <a:ext cx="1357313" cy="1277938"/>
          </a:xfrm>
          <a:prstGeom prst="rect">
            <a:avLst/>
          </a:prstGeom>
          <a:noFill/>
          <a:ln w="9525">
            <a:noFill/>
            <a:miter lim="800000"/>
            <a:headEnd/>
            <a:tailEnd/>
          </a:ln>
        </p:spPr>
      </p:pic>
      <p:sp>
        <p:nvSpPr>
          <p:cNvPr id="2051" name="Text Box 6"/>
          <p:cNvSpPr txBox="1">
            <a:spLocks noChangeArrowheads="1"/>
          </p:cNvSpPr>
          <p:nvPr/>
        </p:nvSpPr>
        <p:spPr bwMode="auto">
          <a:xfrm>
            <a:off x="260350" y="3000375"/>
            <a:ext cx="8669338" cy="830997"/>
          </a:xfrm>
          <a:prstGeom prst="rect">
            <a:avLst/>
          </a:prstGeom>
          <a:solidFill>
            <a:schemeClr val="tx2"/>
          </a:solidFill>
          <a:ln w="9525">
            <a:noFill/>
            <a:miter lim="800000"/>
            <a:headEnd/>
            <a:tailEnd/>
          </a:ln>
        </p:spPr>
        <p:txBody>
          <a:bodyPr>
            <a:spAutoFit/>
          </a:bodyPr>
          <a:lstStyle/>
          <a:p>
            <a:pPr algn="ctr"/>
            <a:r>
              <a:rPr lang="it-IT" sz="4800" b="1" dirty="0">
                <a:solidFill>
                  <a:schemeClr val="bg1"/>
                </a:solidFill>
                <a:latin typeface="Garamond" pitchFamily="18" charset="0"/>
              </a:rPr>
              <a:t>Una diarrea cronica “atipica” </a:t>
            </a:r>
          </a:p>
        </p:txBody>
      </p:sp>
      <p:sp>
        <p:nvSpPr>
          <p:cNvPr id="2052" name="Text Box 7"/>
          <p:cNvSpPr txBox="1">
            <a:spLocks noChangeArrowheads="1"/>
          </p:cNvSpPr>
          <p:nvPr/>
        </p:nvSpPr>
        <p:spPr bwMode="auto">
          <a:xfrm>
            <a:off x="2555776" y="1628800"/>
            <a:ext cx="3975704" cy="954107"/>
          </a:xfrm>
          <a:prstGeom prst="rect">
            <a:avLst/>
          </a:prstGeom>
          <a:noFill/>
          <a:ln w="9525">
            <a:noFill/>
            <a:miter lim="800000"/>
            <a:headEnd/>
            <a:tailEnd/>
          </a:ln>
        </p:spPr>
        <p:txBody>
          <a:bodyPr wrap="none">
            <a:spAutoFit/>
          </a:bodyPr>
          <a:lstStyle/>
          <a:p>
            <a:pPr algn="ctr"/>
            <a:r>
              <a:rPr lang="it-IT" sz="2800" b="1" i="1" dirty="0">
                <a:solidFill>
                  <a:srgbClr val="000066"/>
                </a:solidFill>
                <a:latin typeface="Calibri" pitchFamily="34" charset="0"/>
              </a:rPr>
              <a:t>Casi clinici </a:t>
            </a:r>
          </a:p>
          <a:p>
            <a:pPr algn="ctr"/>
            <a:r>
              <a:rPr lang="it-IT" sz="2800" b="1" i="1" dirty="0">
                <a:solidFill>
                  <a:srgbClr val="000066"/>
                </a:solidFill>
                <a:latin typeface="Calibri" pitchFamily="34" charset="0"/>
              </a:rPr>
              <a:t>Mercoledì 20 Marzo 2013</a:t>
            </a:r>
          </a:p>
        </p:txBody>
      </p:sp>
      <p:sp>
        <p:nvSpPr>
          <p:cNvPr id="2053" name="Text Box 8"/>
          <p:cNvSpPr txBox="1">
            <a:spLocks noChangeArrowheads="1"/>
          </p:cNvSpPr>
          <p:nvPr/>
        </p:nvSpPr>
        <p:spPr bwMode="auto">
          <a:xfrm>
            <a:off x="7671185" y="4809346"/>
            <a:ext cx="1293303" cy="707886"/>
          </a:xfrm>
          <a:prstGeom prst="rect">
            <a:avLst/>
          </a:prstGeom>
          <a:noFill/>
          <a:ln w="9525">
            <a:noFill/>
            <a:miter lim="800000"/>
            <a:headEnd/>
            <a:tailEnd/>
          </a:ln>
        </p:spPr>
        <p:txBody>
          <a:bodyPr wrap="none">
            <a:spAutoFit/>
          </a:bodyPr>
          <a:lstStyle/>
          <a:p>
            <a:r>
              <a:rPr lang="it-IT" sz="2000" b="1" i="1" dirty="0">
                <a:solidFill>
                  <a:srgbClr val="000066"/>
                </a:solidFill>
                <a:latin typeface="Calibri" pitchFamily="34" charset="0"/>
              </a:rPr>
              <a:t>AIF</a:t>
            </a:r>
          </a:p>
          <a:p>
            <a:r>
              <a:rPr lang="it-IT" sz="2000" b="1" i="1" dirty="0">
                <a:solidFill>
                  <a:srgbClr val="000066"/>
                </a:solidFill>
                <a:latin typeface="Calibri" pitchFamily="34" charset="0"/>
              </a:rPr>
              <a:t>Dr. F. </a:t>
            </a:r>
            <a:r>
              <a:rPr lang="it-IT" sz="2000" b="1" i="1" dirty="0" err="1">
                <a:solidFill>
                  <a:srgbClr val="000066"/>
                </a:solidFill>
                <a:latin typeface="Calibri" pitchFamily="34" charset="0"/>
              </a:rPr>
              <a:t>Tucci</a:t>
            </a:r>
            <a:endParaRPr lang="it-IT" sz="2000" b="1" i="1" dirty="0">
              <a:solidFill>
                <a:srgbClr val="000066"/>
              </a:solidFill>
              <a:latin typeface="Calibri" pitchFamily="34" charset="0"/>
            </a:endParaRPr>
          </a:p>
        </p:txBody>
      </p:sp>
      <p:sp>
        <p:nvSpPr>
          <p:cNvPr id="10" name="CasellaDiTesto 9"/>
          <p:cNvSpPr txBox="1"/>
          <p:nvPr/>
        </p:nvSpPr>
        <p:spPr>
          <a:xfrm>
            <a:off x="1599083" y="260648"/>
            <a:ext cx="3765005" cy="923330"/>
          </a:xfrm>
          <a:prstGeom prst="rect">
            <a:avLst/>
          </a:prstGeom>
          <a:noFill/>
        </p:spPr>
        <p:txBody>
          <a:bodyPr wrap="none">
            <a:spAutoFit/>
          </a:bodyPr>
          <a:lstStyle/>
          <a:p>
            <a:pPr fontAlgn="auto">
              <a:spcBef>
                <a:spcPts val="0"/>
              </a:spcBef>
              <a:spcAft>
                <a:spcPts val="0"/>
              </a:spcAft>
              <a:defRPr/>
            </a:pPr>
            <a:r>
              <a:rPr lang="it-IT" b="1" dirty="0">
                <a:solidFill>
                  <a:srgbClr val="002060"/>
                </a:solidFill>
                <a:effectLst>
                  <a:outerShdw blurRad="38100" dist="38100" dir="2700000" algn="tl">
                    <a:srgbClr val="C0C0C0"/>
                  </a:outerShdw>
                </a:effectLst>
                <a:latin typeface="+mj-lt"/>
                <a:cs typeface="Arial" charset="0"/>
              </a:rPr>
              <a:t>Scuola di Specializzazione in Pediatria</a:t>
            </a:r>
          </a:p>
          <a:p>
            <a:pPr fontAlgn="auto">
              <a:spcBef>
                <a:spcPts val="0"/>
              </a:spcBef>
              <a:spcAft>
                <a:spcPts val="0"/>
              </a:spcAft>
              <a:defRPr/>
            </a:pPr>
            <a:r>
              <a:rPr lang="it-IT" b="1" dirty="0">
                <a:solidFill>
                  <a:srgbClr val="002060"/>
                </a:solidFill>
                <a:effectLst>
                  <a:outerShdw blurRad="38100" dist="38100" dir="2700000" algn="tl">
                    <a:srgbClr val="C0C0C0"/>
                  </a:outerShdw>
                </a:effectLst>
                <a:latin typeface="+mj-lt"/>
                <a:cs typeface="Arial" charset="0"/>
              </a:rPr>
              <a:t>Università di Napoli</a:t>
            </a:r>
          </a:p>
          <a:p>
            <a:pPr fontAlgn="auto">
              <a:spcBef>
                <a:spcPts val="0"/>
              </a:spcBef>
              <a:spcAft>
                <a:spcPts val="0"/>
              </a:spcAft>
              <a:defRPr/>
            </a:pPr>
            <a:r>
              <a:rPr lang="it-IT" b="1" dirty="0">
                <a:solidFill>
                  <a:srgbClr val="002060"/>
                </a:solidFill>
                <a:effectLst>
                  <a:outerShdw blurRad="38100" dist="38100" dir="2700000" algn="tl">
                    <a:srgbClr val="C0C0C0"/>
                  </a:outerShdw>
                </a:effectLst>
                <a:latin typeface="+mj-lt"/>
                <a:cs typeface="Arial" charset="0"/>
              </a:rPr>
              <a:t>Federico II</a:t>
            </a:r>
          </a:p>
        </p:txBody>
      </p:sp>
      <p:sp>
        <p:nvSpPr>
          <p:cNvPr id="2055" name="Text Box 8"/>
          <p:cNvSpPr txBox="1">
            <a:spLocks noChangeArrowheads="1"/>
          </p:cNvSpPr>
          <p:nvPr/>
        </p:nvSpPr>
        <p:spPr bwMode="auto">
          <a:xfrm>
            <a:off x="314797" y="4769857"/>
            <a:ext cx="2312987" cy="707886"/>
          </a:xfrm>
          <a:prstGeom prst="rect">
            <a:avLst/>
          </a:prstGeom>
          <a:noFill/>
          <a:ln w="9525">
            <a:noFill/>
            <a:miter lim="800000"/>
            <a:headEnd/>
            <a:tailEnd/>
          </a:ln>
        </p:spPr>
        <p:txBody>
          <a:bodyPr>
            <a:spAutoFit/>
          </a:bodyPr>
          <a:lstStyle/>
          <a:p>
            <a:r>
              <a:rPr lang="it-IT" sz="2000" b="1" i="1" dirty="0" smtClean="0">
                <a:solidFill>
                  <a:srgbClr val="000066"/>
                </a:solidFill>
                <a:latin typeface="Calibri" pitchFamily="34" charset="0"/>
              </a:rPr>
              <a:t>TUTOR</a:t>
            </a:r>
            <a:endParaRPr lang="it-IT" sz="2000" b="1" i="1" dirty="0">
              <a:solidFill>
                <a:srgbClr val="000066"/>
              </a:solidFill>
              <a:latin typeface="Calibri" pitchFamily="34" charset="0"/>
            </a:endParaRPr>
          </a:p>
          <a:p>
            <a:r>
              <a:rPr lang="it-IT" sz="2000" b="1" i="1" dirty="0">
                <a:solidFill>
                  <a:srgbClr val="000066"/>
                </a:solidFill>
                <a:latin typeface="Calibri" pitchFamily="34" charset="0"/>
              </a:rPr>
              <a:t>Prof. R. </a:t>
            </a:r>
            <a:r>
              <a:rPr lang="it-IT" sz="2000" b="1" i="1" dirty="0" smtClean="0">
                <a:solidFill>
                  <a:srgbClr val="000066"/>
                </a:solidFill>
                <a:latin typeface="Calibri" pitchFamily="34" charset="0"/>
              </a:rPr>
              <a:t>Iorio</a:t>
            </a:r>
            <a:endParaRPr lang="it-IT" sz="2000" b="1" i="1" dirty="0">
              <a:solidFill>
                <a:srgbClr val="000066"/>
              </a:solidFill>
              <a:latin typeface="Calibri" pitchFamily="34" charset="0"/>
            </a:endParaRPr>
          </a:p>
        </p:txBody>
      </p:sp>
      <p:sp>
        <p:nvSpPr>
          <p:cNvPr id="2056" name="Text Box 7"/>
          <p:cNvSpPr txBox="1">
            <a:spLocks noChangeArrowheads="1"/>
          </p:cNvSpPr>
          <p:nvPr/>
        </p:nvSpPr>
        <p:spPr bwMode="auto">
          <a:xfrm>
            <a:off x="1979712" y="6093296"/>
            <a:ext cx="5102249" cy="646331"/>
          </a:xfrm>
          <a:prstGeom prst="rect">
            <a:avLst/>
          </a:prstGeom>
          <a:noFill/>
          <a:ln w="9525">
            <a:noFill/>
            <a:miter lim="800000"/>
            <a:headEnd/>
            <a:tailEnd/>
          </a:ln>
        </p:spPr>
        <p:txBody>
          <a:bodyPr wrap="square">
            <a:spAutoFit/>
          </a:bodyPr>
          <a:lstStyle/>
          <a:p>
            <a:pPr algn="ctr"/>
            <a:r>
              <a:rPr lang="it-IT" b="1" i="1" dirty="0">
                <a:solidFill>
                  <a:srgbClr val="000066"/>
                </a:solidFill>
                <a:latin typeface="Garamond" pitchFamily="18" charset="0"/>
              </a:rPr>
              <a:t>Dipartimento di Pediatria </a:t>
            </a:r>
          </a:p>
          <a:p>
            <a:pPr algn="ctr"/>
            <a:r>
              <a:rPr lang="it-IT" b="1" i="1" dirty="0">
                <a:solidFill>
                  <a:srgbClr val="000066"/>
                </a:solidFill>
                <a:latin typeface="Garamond" pitchFamily="18" charset="0"/>
              </a:rPr>
              <a:t>Università degli studi di Napoli “Federico II” </a:t>
            </a:r>
          </a:p>
        </p:txBody>
      </p:sp>
      <p:sp>
        <p:nvSpPr>
          <p:cNvPr id="13" name="Rettangolo 12"/>
          <p:cNvSpPr/>
          <p:nvPr/>
        </p:nvSpPr>
        <p:spPr>
          <a:xfrm>
            <a:off x="7500938" y="1643063"/>
            <a:ext cx="1071562" cy="2143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cxnSp>
        <p:nvCxnSpPr>
          <p:cNvPr id="11" name="Connettore 2 10"/>
          <p:cNvCxnSpPr/>
          <p:nvPr/>
        </p:nvCxnSpPr>
        <p:spPr>
          <a:xfrm>
            <a:off x="5724128" y="2533809"/>
            <a:ext cx="0"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 Box 8"/>
          <p:cNvSpPr txBox="1">
            <a:spLocks noChangeArrowheads="1"/>
          </p:cNvSpPr>
          <p:nvPr/>
        </p:nvSpPr>
        <p:spPr bwMode="auto">
          <a:xfrm>
            <a:off x="3411141" y="4797152"/>
            <a:ext cx="2312987" cy="1323439"/>
          </a:xfrm>
          <a:prstGeom prst="rect">
            <a:avLst/>
          </a:prstGeom>
          <a:noFill/>
          <a:ln w="9525">
            <a:noFill/>
            <a:miter lim="800000"/>
            <a:headEnd/>
            <a:tailEnd/>
          </a:ln>
        </p:spPr>
        <p:txBody>
          <a:bodyPr>
            <a:spAutoFit/>
          </a:bodyPr>
          <a:lstStyle/>
          <a:p>
            <a:pPr algn="ctr"/>
            <a:r>
              <a:rPr lang="it-IT" sz="2000" b="1" i="1" dirty="0" smtClean="0">
                <a:solidFill>
                  <a:srgbClr val="000066"/>
                </a:solidFill>
                <a:latin typeface="Calibri" pitchFamily="34" charset="0"/>
              </a:rPr>
              <a:t>Consulenti</a:t>
            </a:r>
            <a:endParaRPr lang="it-IT" sz="2000" b="1" i="1" dirty="0">
              <a:solidFill>
                <a:srgbClr val="000066"/>
              </a:solidFill>
              <a:latin typeface="Calibri" pitchFamily="34" charset="0"/>
            </a:endParaRPr>
          </a:p>
          <a:p>
            <a:pPr algn="ctr"/>
            <a:r>
              <a:rPr lang="it-IT" sz="2000" b="1" i="1" dirty="0" smtClean="0">
                <a:solidFill>
                  <a:srgbClr val="000066"/>
                </a:solidFill>
                <a:latin typeface="Calibri" pitchFamily="34" charset="0"/>
              </a:rPr>
              <a:t>Prof.ssa </a:t>
            </a:r>
            <a:r>
              <a:rPr lang="it-IT" sz="2000" b="1" i="1" dirty="0">
                <a:solidFill>
                  <a:srgbClr val="000066"/>
                </a:solidFill>
                <a:latin typeface="Calibri" pitchFamily="34" charset="0"/>
              </a:rPr>
              <a:t>V. </a:t>
            </a:r>
            <a:r>
              <a:rPr lang="it-IT" sz="2000" b="1" i="1" dirty="0" err="1" smtClean="0">
                <a:solidFill>
                  <a:srgbClr val="000066"/>
                </a:solidFill>
                <a:latin typeface="Calibri" pitchFamily="34" charset="0"/>
              </a:rPr>
              <a:t>Raia</a:t>
            </a:r>
            <a:endParaRPr lang="it-IT" sz="2000" b="1" i="1" dirty="0" smtClean="0">
              <a:solidFill>
                <a:srgbClr val="000066"/>
              </a:solidFill>
              <a:latin typeface="Calibri" pitchFamily="34" charset="0"/>
            </a:endParaRPr>
          </a:p>
          <a:p>
            <a:pPr algn="ctr"/>
            <a:r>
              <a:rPr lang="it-IT" sz="2000" b="1" i="1" dirty="0" smtClean="0">
                <a:solidFill>
                  <a:srgbClr val="000066"/>
                </a:solidFill>
                <a:latin typeface="Calibri" pitchFamily="34" charset="0"/>
              </a:rPr>
              <a:t>Dr. O. </a:t>
            </a:r>
            <a:r>
              <a:rPr lang="it-IT" sz="2000" b="1" i="1" dirty="0" err="1" smtClean="0">
                <a:solidFill>
                  <a:srgbClr val="000066"/>
                </a:solidFill>
                <a:latin typeface="Calibri" pitchFamily="34" charset="0"/>
              </a:rPr>
              <a:t>Sepe</a:t>
            </a:r>
            <a:endParaRPr lang="it-IT" sz="2000" b="1" i="1" dirty="0">
              <a:solidFill>
                <a:srgbClr val="000066"/>
              </a:solidFill>
              <a:latin typeface="Calibri" pitchFamily="34" charset="0"/>
            </a:endParaRPr>
          </a:p>
          <a:p>
            <a:pPr algn="ctr"/>
            <a:endParaRPr lang="it-IT" sz="2000" b="1" i="1" dirty="0">
              <a:solidFill>
                <a:srgbClr val="000066"/>
              </a:solidFill>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0" y="188640"/>
            <a:ext cx="9144000" cy="6235171"/>
          </a:xfrm>
          <a:prstGeom prst="rect">
            <a:avLst/>
          </a:prstGeom>
          <a:noFill/>
          <a:ln w="9525">
            <a:noFill/>
            <a:miter lim="800000"/>
            <a:headEnd/>
            <a:tailEnd/>
          </a:ln>
        </p:spPr>
      </p:pic>
      <p:sp>
        <p:nvSpPr>
          <p:cNvPr id="9" name="CasellaDiTesto 8"/>
          <p:cNvSpPr txBox="1"/>
          <p:nvPr/>
        </p:nvSpPr>
        <p:spPr>
          <a:xfrm>
            <a:off x="1475656" y="6397878"/>
            <a:ext cx="7632848" cy="415498"/>
          </a:xfrm>
          <a:prstGeom prst="rect">
            <a:avLst/>
          </a:prstGeom>
          <a:noFill/>
        </p:spPr>
        <p:txBody>
          <a:bodyPr wrap="square" rtlCol="0">
            <a:spAutoFit/>
          </a:bodyPr>
          <a:lstStyle/>
          <a:p>
            <a:pPr algn="r"/>
            <a:r>
              <a:rPr lang="it-IT" sz="1050" i="1" dirty="0" err="1" smtClean="0"/>
              <a:t>Chronic</a:t>
            </a:r>
            <a:r>
              <a:rPr lang="it-IT" sz="1050" i="1" dirty="0" smtClean="0"/>
              <a:t> </a:t>
            </a:r>
            <a:r>
              <a:rPr lang="it-IT" sz="1050" i="1" dirty="0" err="1" smtClean="0"/>
              <a:t>diarrhoea</a:t>
            </a:r>
            <a:r>
              <a:rPr lang="it-IT" sz="1050" i="1" dirty="0" smtClean="0"/>
              <a:t> in </a:t>
            </a:r>
            <a:r>
              <a:rPr lang="it-IT" sz="1050" i="1" dirty="0" err="1" smtClean="0"/>
              <a:t>children</a:t>
            </a:r>
            <a:r>
              <a:rPr lang="it-IT" sz="1050" i="1" dirty="0" smtClean="0"/>
              <a:t>. A. </a:t>
            </a:r>
            <a:r>
              <a:rPr lang="it-IT" sz="1050" i="1" dirty="0" err="1" smtClean="0"/>
              <a:t>Guarino</a:t>
            </a:r>
            <a:r>
              <a:rPr lang="it-IT" sz="1050" i="1" dirty="0" smtClean="0"/>
              <a:t> </a:t>
            </a:r>
            <a:r>
              <a:rPr lang="it-IT" sz="1050" i="1" dirty="0" err="1" smtClean="0"/>
              <a:t>et</a:t>
            </a:r>
            <a:r>
              <a:rPr lang="it-IT" sz="1050" i="1" dirty="0" smtClean="0"/>
              <a:t> al</a:t>
            </a:r>
          </a:p>
          <a:p>
            <a:pPr algn="r"/>
            <a:r>
              <a:rPr lang="it-IT" sz="1050" i="1" dirty="0" smtClean="0"/>
              <a:t>Best </a:t>
            </a:r>
            <a:r>
              <a:rPr lang="it-IT" sz="1050" i="1" dirty="0" err="1" smtClean="0"/>
              <a:t>practice&amp;research</a:t>
            </a:r>
            <a:r>
              <a:rPr lang="it-IT" sz="1050" i="1" dirty="0" smtClean="0"/>
              <a:t> </a:t>
            </a:r>
            <a:r>
              <a:rPr lang="it-IT" sz="1050" i="1" dirty="0" err="1" smtClean="0"/>
              <a:t>clinical</a:t>
            </a:r>
            <a:r>
              <a:rPr lang="it-IT" sz="1050" i="1" dirty="0" smtClean="0"/>
              <a:t> </a:t>
            </a:r>
            <a:r>
              <a:rPr lang="it-IT" sz="1050" i="1" dirty="0" err="1" smtClean="0"/>
              <a:t>gastroenterology</a:t>
            </a:r>
            <a:r>
              <a:rPr lang="it-IT" sz="1050" i="1" dirty="0" smtClean="0"/>
              <a:t> 26 (2012) 649-661</a:t>
            </a:r>
            <a:endParaRPr lang="it-IT" sz="1050" i="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p:cNvPicPr>
            <a:picLocks noChangeAspect="1" noChangeArrowheads="1"/>
          </p:cNvPicPr>
          <p:nvPr/>
        </p:nvPicPr>
        <p:blipFill>
          <a:blip r:embed="rId2" cstate="print"/>
          <a:srcRect/>
          <a:stretch>
            <a:fillRect/>
          </a:stretch>
        </p:blipFill>
        <p:spPr bwMode="auto">
          <a:xfrm>
            <a:off x="0" y="523875"/>
            <a:ext cx="9144000" cy="1825625"/>
          </a:xfrm>
          <a:prstGeom prst="rect">
            <a:avLst/>
          </a:prstGeom>
          <a:noFill/>
          <a:ln w="9525">
            <a:noFill/>
            <a:miter lim="800000"/>
            <a:headEnd/>
            <a:tailEnd/>
          </a:ln>
        </p:spPr>
      </p:pic>
      <p:pic>
        <p:nvPicPr>
          <p:cNvPr id="11267" name="Picture 5"/>
          <p:cNvPicPr>
            <a:picLocks noChangeAspect="1" noChangeArrowheads="1"/>
          </p:cNvPicPr>
          <p:nvPr/>
        </p:nvPicPr>
        <p:blipFill>
          <a:blip r:embed="rId3" cstate="print"/>
          <a:srcRect/>
          <a:stretch>
            <a:fillRect/>
          </a:stretch>
        </p:blipFill>
        <p:spPr bwMode="auto">
          <a:xfrm>
            <a:off x="5940425" y="115888"/>
            <a:ext cx="3095625" cy="387350"/>
          </a:xfrm>
          <a:prstGeom prst="rect">
            <a:avLst/>
          </a:prstGeom>
          <a:noFill/>
          <a:ln w="9525">
            <a:noFill/>
            <a:miter lim="800000"/>
            <a:headEnd/>
            <a:tailEnd/>
          </a:ln>
        </p:spPr>
      </p:pic>
      <p:pic>
        <p:nvPicPr>
          <p:cNvPr id="11268" name="Picture 6"/>
          <p:cNvPicPr>
            <a:picLocks noChangeAspect="1" noChangeArrowheads="1"/>
          </p:cNvPicPr>
          <p:nvPr/>
        </p:nvPicPr>
        <p:blipFill>
          <a:blip r:embed="rId4" cstate="print"/>
          <a:srcRect/>
          <a:stretch>
            <a:fillRect/>
          </a:stretch>
        </p:blipFill>
        <p:spPr bwMode="auto">
          <a:xfrm>
            <a:off x="179388" y="2636838"/>
            <a:ext cx="6911975" cy="4087812"/>
          </a:xfrm>
          <a:prstGeom prst="rect">
            <a:avLst/>
          </a:prstGeom>
          <a:noFill/>
          <a:ln w="9525">
            <a:noFill/>
            <a:miter lim="800000"/>
            <a:headEnd/>
            <a:tailEnd/>
          </a:ln>
        </p:spPr>
      </p:pic>
      <p:sp>
        <p:nvSpPr>
          <p:cNvPr id="11269" name="Line 8"/>
          <p:cNvSpPr>
            <a:spLocks noChangeShapeType="1"/>
          </p:cNvSpPr>
          <p:nvPr/>
        </p:nvSpPr>
        <p:spPr bwMode="auto">
          <a:xfrm>
            <a:off x="1042988" y="3860800"/>
            <a:ext cx="5761037" cy="0"/>
          </a:xfrm>
          <a:prstGeom prst="line">
            <a:avLst/>
          </a:prstGeom>
          <a:noFill/>
          <a:ln w="38100">
            <a:solidFill>
              <a:srgbClr val="FF0000"/>
            </a:solidFill>
            <a:round/>
            <a:headEnd/>
            <a:tailEnd/>
          </a:ln>
        </p:spPr>
        <p:txBody>
          <a:bodyPr/>
          <a:lstStyle/>
          <a:p>
            <a:endParaRPr lang="it-IT"/>
          </a:p>
        </p:txBody>
      </p:sp>
      <p:sp>
        <p:nvSpPr>
          <p:cNvPr id="11270" name="Line 9"/>
          <p:cNvSpPr>
            <a:spLocks noChangeShapeType="1"/>
          </p:cNvSpPr>
          <p:nvPr/>
        </p:nvSpPr>
        <p:spPr bwMode="auto">
          <a:xfrm>
            <a:off x="395288" y="4149725"/>
            <a:ext cx="6408737" cy="0"/>
          </a:xfrm>
          <a:prstGeom prst="line">
            <a:avLst/>
          </a:prstGeom>
          <a:noFill/>
          <a:ln w="38100">
            <a:solidFill>
              <a:srgbClr val="FF0000"/>
            </a:solidFill>
            <a:round/>
            <a:headEnd/>
            <a:tailEnd/>
          </a:ln>
        </p:spPr>
        <p:txBody>
          <a:bodyPr/>
          <a:lstStyle/>
          <a:p>
            <a:endParaRPr lang="it-IT"/>
          </a:p>
        </p:txBody>
      </p:sp>
      <p:pic>
        <p:nvPicPr>
          <p:cNvPr id="11271" name="Picture 11" descr="ANd9GcSfndwCEqArjwTcPGiFuQmxAmiOfJqYyIdAbQK8qi4S12zimU1O"/>
          <p:cNvPicPr>
            <a:picLocks noChangeAspect="1" noChangeArrowheads="1"/>
          </p:cNvPicPr>
          <p:nvPr/>
        </p:nvPicPr>
        <p:blipFill>
          <a:blip r:embed="rId5" cstate="print"/>
          <a:srcRect/>
          <a:stretch>
            <a:fillRect/>
          </a:stretch>
        </p:blipFill>
        <p:spPr bwMode="auto">
          <a:xfrm>
            <a:off x="7400925" y="1341438"/>
            <a:ext cx="1743075" cy="2628900"/>
          </a:xfrm>
          <a:prstGeom prst="rect">
            <a:avLst/>
          </a:prstGeom>
          <a:noFill/>
          <a:ln w="9525">
            <a:noFill/>
            <a:miter lim="800000"/>
            <a:headEnd/>
            <a:tailEnd/>
          </a:ln>
        </p:spPr>
      </p:pic>
      <p:pic>
        <p:nvPicPr>
          <p:cNvPr id="11272" name="Picture 13" descr="falqui"/>
          <p:cNvPicPr>
            <a:picLocks noChangeAspect="1" noChangeArrowheads="1"/>
          </p:cNvPicPr>
          <p:nvPr/>
        </p:nvPicPr>
        <p:blipFill>
          <a:blip r:embed="rId6" cstate="print"/>
          <a:srcRect/>
          <a:stretch>
            <a:fillRect/>
          </a:stretch>
        </p:blipFill>
        <p:spPr bwMode="auto">
          <a:xfrm>
            <a:off x="5795963" y="4435475"/>
            <a:ext cx="3384550" cy="24495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6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26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6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270"/>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1126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272"/>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112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animBg="1"/>
      <p:bldP spid="11269" grpId="1" animBg="1"/>
      <p:bldP spid="11270" grpId="0" animBg="1"/>
      <p:bldP spid="11270"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tangolo arrotondato 10"/>
          <p:cNvSpPr/>
          <p:nvPr/>
        </p:nvSpPr>
        <p:spPr>
          <a:xfrm>
            <a:off x="877888" y="981075"/>
            <a:ext cx="7439025" cy="342900"/>
          </a:xfrm>
          <a:prstGeom prst="roundRect">
            <a:avLst/>
          </a:prstGeom>
          <a:solidFill>
            <a:srgbClr val="FFFFFF"/>
          </a:solidFill>
          <a:ln>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b="1" dirty="0">
                <a:solidFill>
                  <a:srgbClr val="17375E"/>
                </a:solidFill>
                <a:ea typeface="ＭＳ Ｐゴシック" charset="-128"/>
              </a:rPr>
              <a:t>La diarrea è associata a perdita di peso?</a:t>
            </a:r>
          </a:p>
        </p:txBody>
      </p:sp>
      <p:sp>
        <p:nvSpPr>
          <p:cNvPr id="23" name="Ovale 22"/>
          <p:cNvSpPr>
            <a:spLocks noChangeArrowheads="1"/>
          </p:cNvSpPr>
          <p:nvPr/>
        </p:nvSpPr>
        <p:spPr bwMode="auto">
          <a:xfrm>
            <a:off x="3779838" y="1484313"/>
            <a:ext cx="1157287" cy="615950"/>
          </a:xfrm>
          <a:prstGeom prst="ellipse">
            <a:avLst/>
          </a:prstGeom>
          <a:solidFill>
            <a:srgbClr val="FFFFFF"/>
          </a:solidFill>
          <a:ln w="9525">
            <a:solidFill>
              <a:srgbClr val="17375E"/>
            </a:solidFill>
            <a:round/>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r>
              <a:rPr lang="it-IT" sz="2000" b="1" dirty="0">
                <a:solidFill>
                  <a:srgbClr val="17375E"/>
                </a:solidFill>
                <a:latin typeface="+mn-lt"/>
              </a:rPr>
              <a:t>NO</a:t>
            </a:r>
          </a:p>
        </p:txBody>
      </p:sp>
      <p:sp>
        <p:nvSpPr>
          <p:cNvPr id="27" name="Rettangolo arrotondato 26"/>
          <p:cNvSpPr/>
          <p:nvPr/>
        </p:nvSpPr>
        <p:spPr>
          <a:xfrm>
            <a:off x="3530600" y="2306638"/>
            <a:ext cx="1762125" cy="546100"/>
          </a:xfrm>
          <a:prstGeom prst="round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dirty="0"/>
              <a:t>Criteri di </a:t>
            </a:r>
          </a:p>
          <a:p>
            <a:pPr algn="ctr" fontAlgn="auto">
              <a:spcBef>
                <a:spcPts val="0"/>
              </a:spcBef>
              <a:spcAft>
                <a:spcPts val="0"/>
              </a:spcAft>
              <a:defRPr/>
            </a:pPr>
            <a:r>
              <a:rPr lang="it-IT" dirty="0"/>
              <a:t>ROMA III</a:t>
            </a:r>
          </a:p>
        </p:txBody>
      </p:sp>
      <p:pic>
        <p:nvPicPr>
          <p:cNvPr id="13317" name="Picture 2"/>
          <p:cNvPicPr>
            <a:picLocks noChangeAspect="1" noChangeArrowheads="1"/>
          </p:cNvPicPr>
          <p:nvPr/>
        </p:nvPicPr>
        <p:blipFill>
          <a:blip r:embed="rId2" cstate="print"/>
          <a:srcRect/>
          <a:stretch>
            <a:fillRect/>
          </a:stretch>
        </p:blipFill>
        <p:spPr bwMode="auto">
          <a:xfrm>
            <a:off x="5651500" y="1484784"/>
            <a:ext cx="3263900" cy="3416300"/>
          </a:xfrm>
          <a:prstGeom prst="rect">
            <a:avLst/>
          </a:prstGeom>
          <a:noFill/>
          <a:ln w="9525">
            <a:noFill/>
            <a:miter lim="800000"/>
            <a:headEnd/>
            <a:tailEnd/>
          </a:ln>
        </p:spPr>
      </p:pic>
      <p:pic>
        <p:nvPicPr>
          <p:cNvPr id="13318" name="Picture 3"/>
          <p:cNvPicPr>
            <a:picLocks noChangeAspect="1" noChangeArrowheads="1"/>
          </p:cNvPicPr>
          <p:nvPr/>
        </p:nvPicPr>
        <p:blipFill>
          <a:blip r:embed="rId3" cstate="print"/>
          <a:srcRect/>
          <a:stretch>
            <a:fillRect/>
          </a:stretch>
        </p:blipFill>
        <p:spPr bwMode="auto">
          <a:xfrm>
            <a:off x="5219700" y="5085184"/>
            <a:ext cx="3770313" cy="1454150"/>
          </a:xfrm>
          <a:prstGeom prst="rect">
            <a:avLst/>
          </a:prstGeom>
          <a:noFill/>
          <a:ln w="9525">
            <a:solidFill>
              <a:schemeClr val="accent1"/>
            </a:solidFill>
            <a:miter lim="800000"/>
            <a:headEnd/>
            <a:tailEnd/>
          </a:ln>
        </p:spPr>
      </p:pic>
      <p:sp>
        <p:nvSpPr>
          <p:cNvPr id="51" name="CasellaDiTesto 50"/>
          <p:cNvSpPr txBox="1"/>
          <p:nvPr/>
        </p:nvSpPr>
        <p:spPr>
          <a:xfrm>
            <a:off x="107950" y="6095131"/>
            <a:ext cx="4679950" cy="430213"/>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fontAlgn="auto">
              <a:spcBef>
                <a:spcPts val="0"/>
              </a:spcBef>
              <a:spcAft>
                <a:spcPts val="0"/>
              </a:spcAft>
              <a:defRPr/>
            </a:pPr>
            <a:r>
              <a:rPr lang="en-US" sz="1100" b="1" dirty="0"/>
              <a:t>Childhood Functional Gastrointestinal Disorders: Child/Adolescent</a:t>
            </a:r>
          </a:p>
          <a:p>
            <a:pPr fontAlgn="auto">
              <a:spcBef>
                <a:spcPts val="0"/>
              </a:spcBef>
              <a:spcAft>
                <a:spcPts val="0"/>
              </a:spcAft>
              <a:defRPr/>
            </a:pPr>
            <a:r>
              <a:rPr lang="it-IT" sz="1100" b="1" i="1" dirty="0"/>
              <a:t>GASTROENTEROLOGY 2006;130:1527–1537</a:t>
            </a:r>
          </a:p>
        </p:txBody>
      </p:sp>
      <p:sp>
        <p:nvSpPr>
          <p:cNvPr id="52" name="Rettangolo arrotondato 51"/>
          <p:cNvSpPr>
            <a:spLocks noChangeArrowheads="1"/>
          </p:cNvSpPr>
          <p:nvPr/>
        </p:nvSpPr>
        <p:spPr bwMode="auto">
          <a:xfrm>
            <a:off x="611188" y="115888"/>
            <a:ext cx="8064500" cy="649287"/>
          </a:xfrm>
          <a:prstGeom prst="roundRect">
            <a:avLst>
              <a:gd name="adj" fmla="val 16667"/>
            </a:avLst>
          </a:prstGeom>
          <a:solidFill>
            <a:schemeClr val="bg1"/>
          </a:solidFill>
          <a:ln w="76200">
            <a:solidFill>
              <a:srgbClr val="008000"/>
            </a:solidFill>
            <a:round/>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r>
              <a:rPr lang="it-IT" sz="2400" b="1" dirty="0">
                <a:solidFill>
                  <a:srgbClr val="008000"/>
                </a:solidFill>
                <a:latin typeface="+mn-lt"/>
              </a:rPr>
              <a:t>Diarrea cronica (&gt; 14 giorni) nel bambino con &gt; 2 anni</a:t>
            </a:r>
          </a:p>
        </p:txBody>
      </p:sp>
      <p:sp>
        <p:nvSpPr>
          <p:cNvPr id="12297" name="AutoShape 14" descr="data:image/jpeg;base64,/9j/4AAQSkZJRgABAQAAAQABAAD/2wCEAAkGBhMGERUUBxMWExQVGBgYGRgYGBoaHhkbHhoaHB4fGhkcHDIhHSUjIBgYHzsgJCcrLjgtHSA9NzAqNScrLCkBCQoKDgwOGg8PGi8lHyM1LC0vMiwsLDUqLio0LSwtMjUsNCwsLCw0LTAvLCwpNDUsLCwqNSwsKS8qLCwsLywvNP/AABEIAOEA4QMBIgACEQEDEQH/xAAcAAEAAgIDAQAAAAAAAAAAAAAABgcEBQECAwj/xABGEAACAQIEBQEFBQYDBQcFAAABAgMAEQQFBiEHEjFBUSITMmFxgSNCUpGhFBViwcLwQ7HRM1NyotIWJIKy4eLxJTVUc5L/xAAaAQEAAgMBAAAAAAAAAAAAAAAABAUCAwYB/8QAOREAAQMBBAgFAwIFBQEAAAAAAQACAwQFERIxEyEiQVFhcfAUMrHR4YGhwZHxFSRCUrJDU2JyoiP/2gAMAwEAAhEDEQA/ALxpSlESlKURKUpREpSlESlKURKUpREpSlESlKURKUpREpSlESoJr3iWmnLw5XyyYjvfdY/+Ly38PbqfB8eJHEUZGDh8pa85HqYf4Q/6j+nXxVYSYRc5OHhydZZJ3Lly6qpdmINwQxJACm5Y22JsLmoc092yzNdHZllh109QNncPpfeeXr0WNj8/mzl2fN3aZiDbmYgKbbFVXYW8AAVJNF8TZtPsEzNmmw563N2T4qT1H8J28W72FpfhhhclitmKJiJWHrZ1BA+CAja34uvy6CA664ZyZE7SZQrSYazOe5ituQ3kW3B6+elzoMcse2rZtbQVjjTEXDduH04K6cvzCPNY1lwLh43F1Yd/9COhB3B61kVSOj86l0TAk5EskUrc0sQX0rHfkEgJNwxYWBtysLC9xtcmW5lHm8Sy4Bg8bi4I/n4I6WNTYpcY5rl66hNM84dbbyAfwefruWVSlK3KuSlKURKUpREpSlESlKURKUpREpSlESlKURKUpREpSlESlKURKgPEbiKNPgwZUQcQR6m6iIH+o9h26ntftxF4iDTqmDKyGxLDc9RED3Plj2H1PYGm8NhpM7lVMIrSSyG3W5ZiSSST08kk9iSahzz3bLc10tk2UH/zFQNnMA7+Z5evRdcHg5c5lCYVWllkbYdSxO5JJ+pJPxJr6H0zpiPIIogUT2yxLG0gG57kBjvYtc2+XgAYOhdCx6Qju9nxDj1yeB+FL9FHnqTuewEkxWLTAoz4pgiKLlmNgB8TWUEOAYnZrTa1p+KcIofKPufbgvWlQ1OLeXPJye0cD8Zjbl/6h9RUvgnXEqGgYMrAEMpBBB6EEdakNe12RVPLTyw3aRpF/EKMakhTIIpp52l9nzIwSK4NgAOQncKhZVbaw7HYnmrPTfEeXIMQxsWwruxMXpBQE7FLAKGHcbA79Cbi85oVxClZ1DKwIKkXBB2IIPUGqO4g8P20uxmy8FsMx+ZiJ+63lT0DfQ72LRKhrm3ObuV/ZEtPNignGt2V+X7q68uzGPNYllwLh43F1Yf3sR0IO4NZNUFo7XLaQkAjvLh2J9otrHrYMovYMAL9dwbE+lSL1wGYR5pGsuBcPG4urDv/AKEdLdjW+GYSDmqy0bOfRv4tOR9+ayKUpW5ViUpSiJSlKIlKUoiUpSiJSlKIlKUoiUpSiJSlKIlQTiJxEGngYMrIbEsNzsRED3Pbm8D6nsDxxE4jDToMGVENiSNz1EQPcjoW8D6nsDTuHjmzyVY8KGkkkNgL3JO5JuelyWYk7bknzUOee7ZbmulsqydJ/MTjZzAO/meXr0z6YXCy53MEwytLLK3S9yzHckkn5kknyTV8aF0LHpCO72fEOPtJPHfkTwo89SRc9gGhdCx6Qju9nxDj1yeO/Il+ijz1JFz2Aks+IXCi+IZVFwLsQBcmwFz3JIFewQYNp2a12rapqToYfJ6/C8sxzGPKImlx7hI0F2Y/3cknaw3vVLZvmmL4r4oRZYhWFDdVJsqjpzykdz4F7dBfcnbcZsPiy6tLdsIAOTluAr9zJ5J3AOwsbDe997wkznC4jDexwKiKdBeRSbmQ/jB7j4fd6eCfHu0j9GdQ9VnSxCjpfGNGNxy4N68++urzLgkiwf8A02dmnA35wAjm3QAC6fMlv51HdG6vm0HP7DNwwhJIeM7mM3I5gL7dLkdxuOoJvSoPxP0ameYd8RhwBPCpa/40UXKnyQLkfHbvXskOHbj1ELGktMznw9ZtNdv3g9/oprh8QuKVXw5DKwDKRuCCLgiuZ4FxKsk6hlYEMCLgg7EEVVnBTUDuZcJLcqqmVN/d9QDD5EsDYd+bzVrVvjeJG3qpraV1JOYycsjyVJcRtDyZIzz4ce0gNvtC13Qljs+93uWsHN9rA77nH0Lql9IMHxR/7rKTdFKseZSF5gga6EAg3OxAtubEXZmWNiy6JpMwZUjUXYt0/wDW/S3c183HMPYDkwsa8vtWdedFZiLWVWJ6i29rdd/FoUzRE8OaV1Fmzvr6d0MrbwLhfxHuNXtfrX0L/wBqsJ/+RH//AFSvnn91S/7uT8jXFe+Ld/atX8Ag/wB30X05SlKsFyCUpSiJSlKIlKUoiUpSiJSlKIlKUoiVGNSazgy12gGISKURuzsdzGOU8vKLEM5JUiPxc+AdLxF4kDIr4fKCDOR6n6iK/wDm3+VU9hMLLnUwSANJLK3zLE7kkn6kk/Emok1RhOFua6OzbH0rdNObm7vc37u8l3hw0ufz8uDRnklYkKCWJJNySzG/xLMfJJq+tG6Ji0ohKgNM49T9bDryKSL8t+53J+QA89C6Gj0jFd7PiHFpJB4vflS/QDb5kXPYCSYnFJgl5sSwRbgXY2FyQBv8SQKQQ4Np2awtW1DUnQw+Qf8Ar44LzzLMY8oiaXHMEjQXJP8ALyT0AG5NUxmmaYrixixFl4KQIbqp6IOnPJbqx8dr2HcnjiVmWNzvGNh5onCREmOJQW5l6e0NveuPoNx15r2hozL8Lk2DU5ZshHM7uOViR7xkv0tvt0H614SZnYcgPus4422bAJyMUjst4b89jetlDk6/sww+PJxC8gRjJuX+LfH49fjfeqY1hpCfQOIXEZSzey5rxuOsZ/C/bvbfYi9+4rbaj1diOIGJXCaV5hECG5t1LFTfnZuqqp5SB1vbqSALTXLv2jDiHNSJ7oEkJFuc2sTYdLnfbpXrg2bU3dkVhFJLZpDpSDj8zN93Hhf300GhNdx6uj5ZbJiEHrTsR05k+Hw7E/ImPcTdf+wDYLJjzSP6ZHG/KDcFF/iPQ+L269IrrLRU+iJ1lyln9kzWjdSedGI90kb36gHuKm3DnhwMiC4jNwDiCLqvaIH+r49u3msQ6V//AM9+8qQ+Chpz4wG9p1tbz58h3zyOGOiG0xG0uYAe3lAFv92nXlv5JsT8h4qY4/Hx5XG0uNYIiAliew/mfgN64zHMY8piaXHMEjQXZj2/1J6WG5NUNrfXMmr5LC6YdD9nH38cz+WPjoL2HcnY97YG3BQqalmtWcyP1DefwO+ZWZrLXB1DiDcB8KgvFG3OoLFeXnJWxLAknfawI+JyuHeiG1IfbZko9gH5izc3NMRe6i5tyX3Jtudr9eXw4fcPW1OwmzAFcKp+RlI7L4Xy30G9yt4QwrhlCwAKqgAACwAGwAHYCtEMRkON6tLRro6NnhabPInh88ffLj9nX8I/IUr0pVguRvKUpSi8SlKURKUpREpSlESlKURKUpREqEcQOIa6aX2WWlXxBvfowj6e8oN7m9wDt8+h54i62/ccLx5U6GfYN6lvErdCFJuWN9gLkDc7CqTweDlziUJhVaWWQ7DqWJ3JJP1JJ+JNQ558Oy3NdJZNlCUaefyjdx68vXovXKstl1FiFiw55pZSxuxO5sWJJ+hN6vTQ+hItIJc2kncAO/j+FPC3+p79gONC6Ej0hHeSz4hx63t0H4E/hv36nv2AkOY5lHlMTS49wkaC5J/l5J6ADcmvYYQwYnZrC1LUdVO0MHky/wCx9uSyajOrtLxZ6Q+Y+2lSNSVhRwqlgb/PmYem97AX6da3OVZzDnac+WSLIvlT072YdVPwIBrKmiEylXAIIIsdwfmPFSSA8Klje+nkv1gj9VhQ4MYmAIpdSFMYffnHKeW4Lgk7qCGN77He9QvXmPOXZc0WcOPauoRVAP2kgKFmXcMVUdGY9TuDcCucj1zh8tZYM1eXDvhyICrsHVyTy8xYAXCiNTzcqgcx681SbV2kYdXw8mJ9LrvHIBcof5g91/yIBGk7bDhzVkweFqG6cHDfffd6Hhlfd6rC4c5XhMBhFbI2EvP/ALSQizMw6hh1W3Ze1+97mOcR+Ixw5OE0+15T6ZJFvdT05Et97sSOnQer3YG0uP0NLLhomeJ5By2W5DgmwaP4m1gw36jY9LH4c8OBkgXEZwoM5AKof8L/AN3+VaWvc8aNou4qxmpoaWQ1c78d+to49d1w/T0Uh0Ng8VhMFGufkNIOgO7Kv3Q5vuR+m3W1bnMMwjyqNpcc4SNBdmPb+ZJ6WG5PSuMwzGPKo2lxzhEQXLH+9yelhuTVCa51xJq+Ta6QIfRHf/nfsWIP0FwO5O6SQRNu3qto6KS0Zi8i5t95Iy6DvqrTl1Lh9R4VpbkwPeIpIhUX5SzDmBsGa6oHJsD0udjkZXpuHMEZsTHdJPZtaSPkcgKbK493lVSgAUCzKSfV00HCDLWfCh5FsnPKLOCecn2JDpf02Hs+Xod16jpVkAW6UjGMBzl5WSCme6GEnUePfALhEEYsgAA7CuaUqQqhKUpREpSlESlKURKUpREpSlESlKURKgXEPiONPgwZSQ2II3bYiL59i3w7dT4PHEbiKMgBw+VG+II9TdRED/Uew7dT2BpvCYSXOJQmGDSSyNsOpYnckk/Ukn4k1Dnnu2W5rprJskPHiKjy5gHfzPL16JhcLLncwTDhpZpW+ZZjuSSfqST8SavnQuhY9IR3ez4hx65PA/Cl+ijz1J3PYDjQmhU0hHeSz4hx637AdeRPA6fMi/gCQ5jmMeUxNLjmCRoLsT/e5J2sOpr2CDBtOz9FrtS1HVTtBB5f8vjgvTE4pMGpfFMqIu5ZiAB8yahOd47LuIZGGhxZWVS3syOYKWI5TswCydexva9jYmolmeNxHFLErHlfMsce55hypEDtdgCeZveF+/ZQAxORqThA2Ww+0yqRp2RbujLYse5Sx+Z5dzt1Pfx8rng4W3hZU9DDTubppcMhyu3dewsHM9O47h/IcRhQCLj1wqeWwsT7QXugPdd13Nrcq23OnOMLRBV1EnMD/jR2uN7etOl+rHl7W9NdeHvE0grh8/cFTtHMSbg32Vz3H8R6W3v1Euz/AId4bOlb2HNh2a5+z9wsQV5mi90mxO4s3xrBjSRiiP0W+qlY12hr49e544d9eignFLL4c0WPMMlZZI5LJKV7G3oLC11Nrqb26L3NTXhhqP8Af2CVZmvLBaN79SPuN1vuu1z3VqqzPtF43ShYMrNFJ6OeO5VwSLB1G4JNrAjra1yKsjhnoZ9NKZswJE0q8vs77Itwd/LbfTp5pEXaW+67isq9sAoA3SYrjsHf0PQfhTHEZdFinjknRWeIkoxG63FjY/H/AEpmOYx5TE0uOYIiC7E/3uT0sKZjmMeUxNLjmCRoLsx/vck7WG5NUJrnXEmr5bC6QIT7NPPbmfyx/QGw7kyJZRGOap7Os+Stfdk0Zn8Dn+641xriTV8u10gQ/Zx/pzPbqx/IA2HcnP4ecPm1Q4lx4K4ZTv2MpH3V8Dy30G9yHD3h62qGEuYArhlPyMpH3V+HlvoN7kXlBAuFVUw6hVUAKoFgAOgAqNFEZDjer20bRjo4/C0uojMjd895rmGFcMoWABVUAKALAAbAAdgK70pVguNvvSlKURKUpREpSlESlKURKUpREpSlESoBxG4jDIAcPlJBxB95uoiBH6t4Hbv2B54jcRRkCmDKiGxDAhmBv7IH+rwO3U9gacweCmzuUJhVaWWQ/MknqST+ZY/Woc892wzNdNZNkh48RUamjWAd/M8vXosjIcofU2KSGNrPKxuzXPYsxPcmwJr6D09puLT0aLCqmRUVGk5QC3KP0F7m1+/etdojQ0ej497STt78lu23pTuFFh8zv4A32ZZlHlETS49wiILkn+XknoANyaygh0Yvdmo9q2iauQRw+Uaup9fosmq14z4+TDLhVQAxl2dgRdWZOXlDfD1Nt3+lR3PeLuLx0h/c1oIl6elXYi9ruWBA7bDza561vMr1JFxQw7YPO+WHE+9G6jYkdCoJ62uCt9xexH3cXzNkBY3NbaazpqJ7KmZoLRmBrIF2Z6Z6r1JuGmGhgy6E5d98FpD39pezA/8ACRyj4AfOpTVG5VnmI4Z4n2WJUlb/AGibjnBC2dCSV2IYAgC4Hqt0W5cozmLPYhLlzh1PjqptezDsRfoa2QSAjDvCh2nSPjkM197XawfdVrxX0SuGBxmXLYEj2ygbXOwkt8Tsfib+a3fCTUz5zA8ONJZ4OWzHujXsCe5BUi/i1YHFLXSxI2Dywhnf0ysNwo7oP4j0PgfE7SDh3pX/ALOYcNOnJNKqGQXJta9gb9D6iSBbrbe1zraBptjLepsz3fwwCoG1fscbtX2uvH6clLKxsyzKPKImlx7hI0Fyx/kOpJ6WG9euIxK4RGfEsERRcsTYAeSa+fdba2k1fL3SBT9nHf6czW6sf0vYdyd00ojHNV9m2c6tkuyaMz7c121treTWMoB+zgQ+hP053t1a3joNh3J2PD/hy2pCs2YbYYb7XBkIYjlHgbbt8QBvcrxw84enU7CbMAVwyn5GUg+6p/D2LfMDe5W8YIFwyhYFCqoACgWAA2AAHQCosMRkON6vbRtFlGzwtLqIz5fPeaQQLhlCwKFVQAFAsAB0AA6V3pSrBcdfelKUoiUpSiJSlKIlKUoiUpSiJSlKIlQLiLxFGngYMqN8SRu2xEQPnyxHQfG57AuIvEUaeBgyog4k9T1EQI6ny3Sw+p7A03gMDLnkyx4UGSWRjbfcnckkn6kk/Goc892wzNdLZNkh48RUamjWAd/M8vXomCwcueTKmHDSSyt8SSTuST+ZJPxJq+dDaGj0hFdrPiHFpJBfzflS/RRt4vYE9gOdD6Ij0hF+KdwPaP2/4U8KD9T37ASHF4xMAhfFuqIu5ZjYD6mvYIMG07Na7VtU1J0MPk/y+OS7yyiEXkIA2G5tuTYDfySBVT6uy/H64xqQoAuFsHiYG8fIQD7Rj95rMBbp1AJF2M0wWvcuzyRYoplLE+jnRlBboOUuoF99u+9QPXeNxelcbDNAvJyryJIXaT2yi11kLWPxKm5uxPMdiPZ3NLb79XJY2XBLHMW4bn3G7EPTsqydPaTw+m4TFhEB5haRmAJk2+98Nz6eguaqLWmnU01mKJk7iIH2coLNtCS/LuT2BAbubVM8bxggXBiTCLfEtdfZG9kYdWY913uLbnptvy6TS+h5NaAz5yzLFIefnKr7aRygVrNb0xg35RbxtWuXC8BjP2UqiE9K59RVEgHUb/6j038va9SfMMXl3EtWgwsw9sB6GKsrDoxsGA5h6d1Hjtsahy6HzLJBImESVmIREeKflW25c2uptzHYMB7xO/fvrTh9PpxknydnlROSzWHtIyvKE6WvawsQL9jVp6afEyYWM56FE/L6uX9LgbA2tcDa97eK9DNI654uI3hYPqBRwtdTvDmO/pdmD9LtXH5UQ0Pwx/dTjEZ7yPMLFI1A5Yz+I2Fiw7WFgd9zYiwSbdax8xzGPKYmlx7hI0Fyx/vcnpYbk1Rep+JGIzrErLgGaFIiTEo6i4ILP2LEEi3QAkDuTsc5kAuCiQ09Ta0he46hv3DgB3zKsDXOt4ssis/OXkX7JFYowF0IkkDJdCrqy8pDA8pBFiwEH4ecPG1OwmzEFcMp+RlI+6p7L5b6De5X30RoqbW8n7RnrO0APvMxLSkH3VJ3Cg3uw+IG9yt1wwrhlCwKFVQAFAsABsAAOgrWxhmON+SmVFSyzozTU52z5jw6c++iGFcMoWBQqqAAoFgANgAB0Fd6UqauYzSlKURKUpREpSlESlKURKUpREpSlESoLrziGuSc+Hyz14jkYkg/7O42I2N2F+a3SwNzXnxC4jrkF4MqIac+8wItEPyI5vgenU+DUWCjnz2UR4UNJLIzercs3NYMXfra3UnYXbyahzz3bLc10ll2TjGnnFzcwDv5nl3kvLA4CbPZgmEVpZZCT1uSepJJ/Mkmr60ToiPSEe1nmf35LfL0r3C3/M9ewHGiNDx6Qi35XnYeuS3bryrfcKLD5kXPYCT1lBBg2nZrVatqmpOii1MH3+OyvLE4pcGpbEMFUW3PkmwA8kkgADckiqy1ngJ9eTYZMvMiKwdnhlAT2IVuVZJFve7+q1+3T71STW0MmFaLERoZ1jdR7Niixxi92lJa1msAocmy3J+fno/U+DknlwuCa8gNxIz85xAAHq9oTdmUbW8DbYELlIQ84HagtNI11PH4mIYnC/oN2vfvB+L1Fc24QfuxopMPIZoQye3VrKwXmHMym4AW173IsN7ntLMPmOE1Kr4HNZo5ndpCgX/d+/GUYC1xGym4v0PWzVla51lHpSBrEGdwRGne525mH4R1+NrVDuFenJcyxDZjmhJuW5CRYu7Ah2225QCyja2/blrXc1j8LBnn0UrSS1FKZ6l12HyHeXe3G78KI6q0nLorED2qiSLmBjZhdXAseVx57Ed+1XPo/VUWqYFbD2R1A54/wdhbyptsR8R1BA2WbZRFnkTRZggdG7HsfIPYjzWi0von9xSmbGSmaQIIUN3Fox0uCx36bCy7CwuSayZEY37ORWmpr46ynAm1SNyI397/ALcFKetY2ZZlHlETS49wiKLkn/IDuT0sN67Y/HJlkby4tuVEUsx8Ab/X5VROr9btqtj7Q+zjVrxILlhYdW35bk29QuRaw2JJ2SyiMc1Fs+z31j/+IzPtzXlrnWz6vccpKQqTyxePDMQfUxBPy3AvuTm8POHjanYTZiCuGU/IykfdU9lHdvoN7lXD7h82qX9tmN1wyn4gykHcKfHlvoN7lbyggXDKFgUKqgAKBYADYAAdKixRGQ43q+tC0WUUfhaXMZnh895pBAuGULAoVVAAUCwAGwAA6V3pSrBcdmlKUoiUpSiJSlKIlKUoiUpSiJSlKIlQHiNxFGnwcPlRviCN22IiB/qPYfG57AuIvEUafBgyog4gj1HqIgR1+Lb7Dt1PYGnMBgJs8mEeDVpZXJ2vuT1JJP5kk1Dnnu2GZrprJsoPHiKjU0awDv5nl69FzgMDLnsyx4UGSWVtrncnqSSfqST8avrQ+iI9IRdmncD2j7288q36KD8Lnv2AaH0RHo+L8c7ge0f+lNtlB+p79gJFiJxhkZ3vZQWNgSbAX2A3J+ArKCDBtOzWm1bVNSdDD5PX4XaSQRC7mwrUJmzzgu8bIi+1PJ6vausbEArHyA+qwNr9GXzVQZ7rCXXGMjRWSGEPaNZbFBfbmlvcEkbeBew7k3hl+DGAjVAeYgKCxABYgBbnlAF7AD6VmyTSE4cgolTReCY0y63O3cPx39VVOUcYJP2phn0YXDueXlC7xbnc33fwwPjYD3Tt+ImnIGwhxmDYRtHyPFJGPe5mB3dfe5mbnD9bkm+9avjXl2HgaGWKy4iS4YD7yAe83xBsAe488u0r4XYdv3XEuMX0t7SykdUZm6g9Qbk/I1paHOcY3a+as5nRRQxV0Aw3kAt45+11++/XvVaaRwI1/mF9RT8xtzFSbNLb7qWFlA6kCxtew6lb4ggXDKqQAKqgKoAsAALAAfAVSmu+HkmmJBPkQcwllIsSXict6QLeoi5AVtzfY72JtrTL4mTCxnPgon5fVy/pzDoGt1A2ve1ug9pwWktcNfFabYc2Zkc0T9jIN4fTvduW0rGzLMY8oiaXHMEjQXJP97k9LDcmmY5lHlETS49wkaC5Y/3uT0sNyaoPXGuJNXy90gQ/Zx/1P5Y/kBsO5O2aYRjmoNnWc+sfwaMz+BzTXGuJNXy90gQ/Zx/1P5Y/kBsO5O30JwxfP+SfNfRh+oUH1SdLdPdU773vtsBcMOnDXQJ1C4nzJbYZDsD/AIrDsP4R3P0He14KoUWXYCo8MRkON6vLRtFtG3wtLquzPD54n8rpBAuFUJh1CqoAVQLAAdABXpSlT1x5N6UpSiJSlKIlKUoiUpSiJSlKIlKUoiVX3ETiQMjBw+TsGnIIZgbiL/Vuu3bv4rrxN4gnI74bKTadgC7i32YO9h/ER+QIPUi1S5TlU2opxFggXkc3JN9t92Y9gL3JqHPPccDM101lWU1zfE1HlzAO/meXeS65dl02oJgmEVpZXJPk/FmJ/Mk1feitExaQistnmb35Lf8AKvhR+vf4d9G6Mi0hFyxWeVv9pJbdvgPAHipDWUEGDadmo9q2sak6KLUwff47K6s4T3iBc23812qhdY6hxOtcZ+z29mEdo44WYD1i49bX5S5Pp62F7DuTkZVxAzDRsnss4V5FH+HNcMBc7pId7X7nmFhtTxLb8tXFe/wKUxgtcMZF+HlyPY5qV8QOG/7yY4jLb9byRC++92dAFPqNjdQNyb7nZtFkfFVtOxSQYm+L5P8AYSXtcG1g997AEnzcW+In+neIWD1GAIZPZyH/AA5LK3/hPRul9iT5AqJ8SOGn7RzYrIU9XWSJR73lkA7+V79t+uD2/wCpEt9LMCRSWgDcMr9X3/OXFajR2lJ9fYk4zPyTDzX3/wAUg+4gPRB0P5De5W50QRgBBYDYAdh8KrjhpqOfDYaJc7FsO7CLDykr19ShCL3tdbA2/TpZFbacANvGZUG15JHT4HXYW6mgZAe/FKxsyzKPKImlx7hI0FyT/e5PSw3JpmWZR5RE0uPcJGguSf5eSelhuTVB641xJq+XukCH7OP+p/LH8gNh3J9mmEY5rXZ1nPrX8GjM/gc01xriTV8vdIEP2cf9T+WP5AbDuTn8PuHraoYS48FcMp+RlI+6vw8t9Bvcjnh7w8bU7CbMQVwyn5GUj7qnsvlvoN7lbxggXCqEgUKqgAKBYADoAB0qNFEZDjer60bRjo2eFpdRGZ4fPeaQQLhlCQKFVQAFAsAB0AHavSlKsFxpN6UpSiJSlKIlKUoiUpSiJSlKIlKUoiUpSiL5dzPHNmc0kuJ952Zj8ySbfTp9KvThnpuPJMHHJFZpMQiyO3wIuqjxyg2+d/kK24maOfIMQ00AJgmYsG/A7EkobdO5Hw8kGttwy13HlCNDmzlV5gVJI5VWwX0jrctYn5ltrMTWw3RyXPXcWjiq6FrqbLVqHp9FcNK84MQuKUPh2DqwuGUggjyCOtelWS4ci5U7xl07+wzJi8KLCX0uQekgHpP/AIlB6fg8mptpvEQ6+y+P97IkzAckgYC4cKLsCPdJBButiL22tat1qPJV1DhZYJdudbA/hYbqfoQDVD5FqLFaNfEQ4NQJZPsmFrlXViLrY2JF2Hfc1CfdFJeciuopg60KQRtN0kZ1Hl15fgLZ69yPB6cxIiynmkYg88RN+QlbJyuPVe7c3Kb9r7bVstC6izLL8R+zYhZJEQEtHKPUotsFZrEEmygE8u/bciT8POHn7mtic69WJa5AJv7O/cnu58/H61PDGGIJAuOhtuPkaRwm/HlyWNXacbWeHu0lwuxHjxHvnzWrw2ncOsnt0hCux9pY9nIN25b8ocg2LDfYeKzMzzOPJ4mlx7BEQXJP+QHcnpYVzmWZR5RE0uOYJGguSf5eSegA3Jqhtea4bWEi+yDJAnuoSNzv62t3tta5t26m+6WRsQ1ZqBQUMtfJtE4RmfwF11zraTVsux5YE3jj+nvP5bcjwNwL7k7Lhzw/OpG9tmS2ww235gZCD0QgjYWsW+g3uV68POHjanYTZiCuFU/IykfdXwo7t9BvcreMMK4dQsACqoACgWAA2AA7AVGhiMhxvV1aNoso4/C0uojUSN3z3mkMK4ZQsChVUABQLAAbAADoBXelKsFx2aUpSiJSlKIlKUoiUpSiJSlKIlKUoiUpSiJSlKIsfH4CPNI2ixyB43FmU9D/APB3v2NUpqDhZPl+KSLLyHimZvZu1wEsC3LIQDYgA797fMC86EXrVJE2TNWFFaEtGTgyO7dfxVGaM1o+h52gx7GTD81mADj2bdyquoYWNwVIG4/O78NiVxiK+GYOjAFWBuCD3Bqu9YaTVhN+8uT2TFpIphyRmFyF5g/uq3OQbdSS29j6xF9E60k0RIIM33gaxKghjCW72B2/iTqPF7gx2PMRwuy9Fc1VKy0GaeDz7x/d058dX4vvCqi4saQ/7wuIwlgJgVYG+8qrdQLXu0iggLYXK9btVswTrilDwMGVgCGBuCD0IPeuzxiS3OAbG4uL2I7ipMkYkbcqOiq30cukb0IWBp1p2wsP74HLPyAOL33G1yRtc7EgdCTWRmOZR5RE0uPcJGguWP8Ae5J2sN70zHMY8piaXHuEjQXLH+9yegA3Jqg9ca4k1hLtdIEP2cd/+Z+xY/oNh3JwllETbt6k0Fnvr5Sbrm367vQd6k1xreTV8vdIEP2cf9T+WP5DoO5Ox4ecPG1OwmzEFcMp+RlIPuqeyjoW+g3uV9eH/DU6itPmt0gBFltYyje9je6rewuOu9rdauyGFcMoWBQqqAAoFgANgAB0FRooTIcb1dWhaUdJH4WkzGokbvnvNIYVw6hYFCqoACgAAAdAAOgHiu9KVYLj80pSlESlKURKUpREpSlESlKURKUpREpSlESlKURKUpREpSlEXnPAuKVknAZWBVgdwQRYgj4iqA19ox9KTkxgnDufs23Nv4GPkfqBfyB9B1jZjl0ebRNFj0DxuLFT/exHW43BrTNEJBzVnZtoOopL82nMe3NUpw74hNplhDmJLYZj8SYie6juCeq/Ub3DXJjc+gwEH7RPKvsbXDg3DX6ctveJ8CqU1vw5l0sS+F5pcP2e26fCS3/m6fLpUQU3sGNhf52v1NvpUNsz4thwXSzWZTWiRUROuvzu3+x7uUl1xriTV8m10gQ/Zx/pzPbqx/IA2HcnY8OuHx1M4mzEEYVSR3BlI7KRuAD1b6De5XI0dwxfPXWXMQUwpAZdxzSA9ALdBaxJ+O29yLpggXDKEgUKqgBVAsABsAB2rKKEvON6j19pR0kXhqTPiN3z3mkMK4dQsICqoAAAsABsAAOgA7V3pSrBcfmlKUoiUpSiJSlKIlKUoiUpSiJSlKIlKUoiUpSiJSlKIlKUoiUpSiJSlKIvPE+43/Cf8q+fcp/+5j/9v8xSlQ6nNq6Ww/JN0X0NSlKmLmkpSlESlKURKUpREpSlESlKURKUpREpSlESlKURKUpREpSlESlKURf/2Q=="/>
          <p:cNvSpPr>
            <a:spLocks noChangeAspect="1" noChangeArrowheads="1"/>
          </p:cNvSpPr>
          <p:nvPr/>
        </p:nvSpPr>
        <p:spPr bwMode="auto">
          <a:xfrm>
            <a:off x="539750" y="549275"/>
            <a:ext cx="304800" cy="304800"/>
          </a:xfrm>
          <a:prstGeom prst="rect">
            <a:avLst/>
          </a:prstGeom>
          <a:noFill/>
          <a:ln w="9525">
            <a:noFill/>
            <a:miter lim="800000"/>
            <a:headEnd/>
            <a:tailEnd/>
          </a:ln>
        </p:spPr>
        <p:txBody>
          <a:bodyPr/>
          <a:lstStyle/>
          <a:p>
            <a:endParaRPr lang="it-IT"/>
          </a:p>
        </p:txBody>
      </p:sp>
      <p:pic>
        <p:nvPicPr>
          <p:cNvPr id="13322" name="Picture 16" descr="http://cdn.thedotcomblog.com/wp-content/uploads/image/approved.gif"/>
          <p:cNvPicPr>
            <a:picLocks noChangeAspect="1" noChangeArrowheads="1"/>
          </p:cNvPicPr>
          <p:nvPr/>
        </p:nvPicPr>
        <p:blipFill>
          <a:blip r:embed="rId4" cstate="print"/>
          <a:srcRect/>
          <a:stretch>
            <a:fillRect/>
          </a:stretch>
        </p:blipFill>
        <p:spPr bwMode="auto">
          <a:xfrm>
            <a:off x="611585" y="2996952"/>
            <a:ext cx="2808287" cy="28082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47"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animEffect transition="in" filter="fade">
                                      <p:cBhvr>
                                        <p:cTn id="9" dur="1000"/>
                                        <p:tgtEl>
                                          <p:spTgt spid="23"/>
                                        </p:tgtEl>
                                      </p:cBhvr>
                                    </p:animEffect>
                                    <p:anim calcmode="lin" valueType="num">
                                      <p:cBhvr>
                                        <p:cTn id="10" dur="1000" fill="hold"/>
                                        <p:tgtEl>
                                          <p:spTgt spid="23"/>
                                        </p:tgtEl>
                                        <p:attrNameLst>
                                          <p:attrName>ppt_x</p:attrName>
                                        </p:attrNameLst>
                                      </p:cBhvr>
                                      <p:tavLst>
                                        <p:tav tm="0">
                                          <p:val>
                                            <p:strVal val="#ppt_x"/>
                                          </p:val>
                                        </p:tav>
                                        <p:tav tm="100000">
                                          <p:val>
                                            <p:strVal val="#ppt_x"/>
                                          </p:val>
                                        </p:tav>
                                      </p:tavLst>
                                    </p:anim>
                                    <p:anim calcmode="lin" valueType="num">
                                      <p:cBhvr>
                                        <p:cTn id="11" dur="1000" fill="hold"/>
                                        <p:tgtEl>
                                          <p:spTgt spid="23"/>
                                        </p:tgtEl>
                                        <p:attrNameLst>
                                          <p:attrName>ppt_y</p:attrName>
                                        </p:attrNameLst>
                                      </p:cBhvr>
                                      <p:tavLst>
                                        <p:tav tm="0">
                                          <p:val>
                                            <p:strVal val="#ppt_y-.1"/>
                                          </p:val>
                                        </p:tav>
                                        <p:tav tm="100000">
                                          <p:val>
                                            <p:strVal val="#ppt_y"/>
                                          </p:val>
                                        </p:tav>
                                      </p:tavLst>
                                    </p:anim>
                                  </p:childTnLst>
                                </p:cTn>
                              </p:par>
                              <p:par>
                                <p:cTn id="12" presetID="1" presetClass="entr" presetSubtype="0"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3317"/>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3318"/>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51"/>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33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3" grpId="0" animBg="1"/>
      <p:bldP spid="27" grpId="0" animBg="1"/>
      <p:bldP spid="5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2044700" y="-33338"/>
            <a:ext cx="5310188" cy="461963"/>
          </a:xfrm>
          <a:prstGeom prst="rect">
            <a:avLst/>
          </a:prstGeom>
          <a:noFill/>
          <a:ln w="9525">
            <a:noFill/>
            <a:miter lim="800000"/>
            <a:headEnd/>
            <a:tailEnd/>
          </a:ln>
        </p:spPr>
        <p:txBody>
          <a:bodyPr wrap="none" anchor="ctr">
            <a:spAutoFit/>
          </a:bodyPr>
          <a:lstStyle/>
          <a:p>
            <a:pPr algn="just" fontAlgn="auto">
              <a:spcBef>
                <a:spcPts val="0"/>
              </a:spcBef>
              <a:spcAft>
                <a:spcPts val="0"/>
              </a:spcAft>
              <a:defRPr/>
            </a:pPr>
            <a:r>
              <a:rPr lang="it-IT" sz="2400" b="1" dirty="0">
                <a:latin typeface="+mj-lt"/>
                <a:cs typeface="Times New Roman" pitchFamily="18" charset="0"/>
              </a:rPr>
              <a:t> </a:t>
            </a:r>
            <a:r>
              <a:rPr lang="it-IT" sz="2400" b="1" dirty="0" err="1">
                <a:latin typeface="+mj-lt"/>
                <a:cs typeface="Times New Roman" pitchFamily="18" charset="0"/>
              </a:rPr>
              <a:t>Clinical</a:t>
            </a:r>
            <a:r>
              <a:rPr lang="it-IT" sz="2400" b="1" dirty="0">
                <a:latin typeface="+mj-lt"/>
                <a:cs typeface="Times New Roman" pitchFamily="18" charset="0"/>
              </a:rPr>
              <a:t> </a:t>
            </a:r>
            <a:r>
              <a:rPr lang="it-IT" sz="2400" b="1" dirty="0" err="1">
                <a:latin typeface="+mj-lt"/>
                <a:cs typeface="Times New Roman" pitchFamily="18" charset="0"/>
              </a:rPr>
              <a:t>manifestations</a:t>
            </a:r>
            <a:r>
              <a:rPr lang="it-IT" sz="2400" b="1" dirty="0">
                <a:latin typeface="+mj-lt"/>
                <a:cs typeface="Times New Roman" pitchFamily="18" charset="0"/>
              </a:rPr>
              <a:t> suggestive </a:t>
            </a:r>
            <a:r>
              <a:rPr lang="it-IT" sz="2400" b="1" dirty="0" err="1">
                <a:latin typeface="+mj-lt"/>
                <a:cs typeface="Times New Roman" pitchFamily="18" charset="0"/>
              </a:rPr>
              <a:t>of</a:t>
            </a:r>
            <a:r>
              <a:rPr lang="it-IT" sz="2400" b="1" dirty="0">
                <a:latin typeface="+mj-lt"/>
                <a:cs typeface="Times New Roman" pitchFamily="18" charset="0"/>
              </a:rPr>
              <a:t> CF </a:t>
            </a:r>
            <a:endParaRPr lang="it-IT" sz="2400" b="1" dirty="0">
              <a:latin typeface="+mj-lt"/>
            </a:endParaRPr>
          </a:p>
        </p:txBody>
      </p:sp>
      <p:graphicFrame>
        <p:nvGraphicFramePr>
          <p:cNvPr id="14339" name="Group 3"/>
          <p:cNvGraphicFramePr>
            <a:graphicFrameLocks noGrp="1"/>
          </p:cNvGraphicFramePr>
          <p:nvPr/>
        </p:nvGraphicFramePr>
        <p:xfrm>
          <a:off x="250825" y="404813"/>
          <a:ext cx="8642350" cy="5865812"/>
        </p:xfrm>
        <a:graphic>
          <a:graphicData uri="http://schemas.openxmlformats.org/drawingml/2006/table">
            <a:tbl>
              <a:tblPr>
                <a:tableStyleId>{2D5ABB26-0587-4C30-8999-92F81FD0307C}</a:tableStyleId>
              </a:tblPr>
              <a:tblGrid>
                <a:gridCol w="4321175"/>
                <a:gridCol w="4321175"/>
              </a:tblGrid>
              <a:tr h="33531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1" u="none" strike="noStrike" cap="none" normalizeH="0" baseline="0" dirty="0" err="1" smtClean="0">
                          <a:ln>
                            <a:noFill/>
                          </a:ln>
                          <a:effectLst/>
                        </a:rPr>
                        <a:t>Highly</a:t>
                      </a:r>
                      <a:r>
                        <a:rPr kumimoji="0" lang="it-IT" sz="1600" b="1" u="none" strike="noStrike" cap="none" normalizeH="0" baseline="0" dirty="0" smtClean="0">
                          <a:ln>
                            <a:noFill/>
                          </a:ln>
                          <a:effectLst/>
                        </a:rPr>
                        <a:t> suggestive </a:t>
                      </a:r>
                      <a:endParaRPr kumimoji="0" lang="it-IT" sz="1600" b="1" i="0" u="none" strike="noStrike" cap="none" normalizeH="0" baseline="0" dirty="0" smtClean="0">
                        <a:ln>
                          <a:noFill/>
                        </a:ln>
                        <a:solidFill>
                          <a:schemeClr val="tx1"/>
                        </a:solidFill>
                        <a:effectLst/>
                        <a:latin typeface="Arial" pitchFamily="34" charset="0"/>
                      </a:endParaRPr>
                    </a:p>
                  </a:txBody>
                  <a:tcPr marT="45725" marB="45725" anchor="ctr" horzOverflow="overflow">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1" u="none" strike="noStrike" cap="none" normalizeH="0" baseline="0" dirty="0" smtClean="0">
                          <a:ln>
                            <a:noFill/>
                          </a:ln>
                          <a:effectLst/>
                        </a:rPr>
                        <a:t>Suggestive </a:t>
                      </a:r>
                      <a:r>
                        <a:rPr kumimoji="0" lang="it-IT" sz="1600" b="1" u="none" strike="noStrike" cap="none" normalizeH="0" baseline="0" dirty="0" err="1" smtClean="0">
                          <a:ln>
                            <a:noFill/>
                          </a:ln>
                          <a:effectLst/>
                        </a:rPr>
                        <a:t>but</a:t>
                      </a:r>
                      <a:r>
                        <a:rPr kumimoji="0" lang="it-IT" sz="1600" b="1" u="none" strike="noStrike" cap="none" normalizeH="0" baseline="0" dirty="0" smtClean="0">
                          <a:ln>
                            <a:noFill/>
                          </a:ln>
                          <a:effectLst/>
                        </a:rPr>
                        <a:t> </a:t>
                      </a:r>
                      <a:r>
                        <a:rPr kumimoji="0" lang="it-IT" sz="1600" b="1" u="none" strike="noStrike" cap="none" normalizeH="0" baseline="0" dirty="0" err="1" smtClean="0">
                          <a:ln>
                            <a:noFill/>
                          </a:ln>
                          <a:effectLst/>
                        </a:rPr>
                        <a:t>less</a:t>
                      </a:r>
                      <a:r>
                        <a:rPr kumimoji="0" lang="it-IT" sz="1600" b="1" u="none" strike="noStrike" cap="none" normalizeH="0" baseline="0" dirty="0" smtClean="0">
                          <a:ln>
                            <a:noFill/>
                          </a:ln>
                          <a:effectLst/>
                        </a:rPr>
                        <a:t> </a:t>
                      </a:r>
                      <a:r>
                        <a:rPr kumimoji="0" lang="it-IT" sz="1600" b="1" u="none" strike="noStrike" cap="none" normalizeH="0" baseline="0" dirty="0" err="1" smtClean="0">
                          <a:ln>
                            <a:noFill/>
                          </a:ln>
                          <a:effectLst/>
                        </a:rPr>
                        <a:t>specific</a:t>
                      </a:r>
                      <a:r>
                        <a:rPr kumimoji="0" lang="it-IT" sz="1600" b="1" u="none" strike="noStrike" cap="none" normalizeH="0" baseline="0" dirty="0" smtClean="0">
                          <a:ln>
                            <a:noFill/>
                          </a:ln>
                          <a:effectLst/>
                        </a:rPr>
                        <a:t> </a:t>
                      </a:r>
                      <a:endParaRPr kumimoji="0" lang="it-IT" sz="1600" b="1" i="0" u="none" strike="noStrike" cap="none" normalizeH="0" baseline="0" dirty="0" smtClean="0">
                        <a:ln>
                          <a:noFill/>
                        </a:ln>
                        <a:solidFill>
                          <a:schemeClr val="tx1"/>
                        </a:solidFill>
                        <a:effectLst/>
                        <a:latin typeface="Arial" pitchFamily="34" charset="0"/>
                      </a:endParaRPr>
                    </a:p>
                  </a:txBody>
                  <a:tcPr marT="45725" marB="45725" anchor="ctr" horzOverflow="overflow">
                    <a:solidFill>
                      <a:schemeClr val="accent1">
                        <a:lumMod val="20000"/>
                        <a:lumOff val="80000"/>
                      </a:schemeClr>
                    </a:solidFill>
                  </a:tcPr>
                </a:tc>
              </a:tr>
              <a:tr h="2743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u="none" strike="noStrike" cap="none" normalizeH="0" baseline="0" dirty="0" smtClean="0">
                          <a:ln>
                            <a:noFill/>
                          </a:ln>
                          <a:effectLst/>
                        </a:rPr>
                        <a:t>GASTROINTESTINAL MANIFESTATIONS </a:t>
                      </a:r>
                      <a:endParaRPr kumimoji="0" lang="it-IT" sz="1200" b="1" i="0" u="none" strike="noStrike" cap="none" normalizeH="0" baseline="0" dirty="0" smtClean="0">
                        <a:ln>
                          <a:noFill/>
                        </a:ln>
                        <a:solidFill>
                          <a:schemeClr val="tx1"/>
                        </a:solidFill>
                        <a:effectLst/>
                        <a:latin typeface="Arial" pitchFamily="34" charset="0"/>
                      </a:endParaRPr>
                    </a:p>
                  </a:txBody>
                  <a:tcPr marT="45725" marB="45725" anchor="ctr" horzOverflow="overflow">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u="none" strike="noStrike" cap="none" normalizeH="0" baseline="0" dirty="0" smtClean="0">
                          <a:ln>
                            <a:noFill/>
                          </a:ln>
                          <a:effectLst/>
                        </a:rPr>
                        <a:t>GASTROINTESTINAL MANIFESTATIONS </a:t>
                      </a:r>
                      <a:endParaRPr kumimoji="0" lang="it-IT" sz="1200" b="1" i="0" u="none" strike="noStrike" cap="none" normalizeH="0" baseline="0" dirty="0" smtClean="0">
                        <a:ln>
                          <a:noFill/>
                        </a:ln>
                        <a:solidFill>
                          <a:schemeClr val="tx1"/>
                        </a:solidFill>
                        <a:effectLst/>
                        <a:latin typeface="Arial" pitchFamily="34" charset="0"/>
                      </a:endParaRPr>
                    </a:p>
                  </a:txBody>
                  <a:tcPr marT="45725" marB="45725" anchor="ctr" horzOverflow="overflow">
                    <a:noFill/>
                  </a:tcPr>
                </a:tc>
              </a:tr>
              <a:tr h="203857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u="none" strike="noStrike" cap="none" normalizeH="0" baseline="0" dirty="0" err="1" smtClean="0">
                          <a:ln>
                            <a:noFill/>
                          </a:ln>
                          <a:effectLst/>
                        </a:rPr>
                        <a:t>Meconium</a:t>
                      </a:r>
                      <a:r>
                        <a:rPr kumimoji="0" lang="it-IT" sz="1200" u="none" strike="noStrike" cap="none" normalizeH="0" baseline="0" dirty="0" smtClean="0">
                          <a:ln>
                            <a:noFill/>
                          </a:ln>
                          <a:effectLst/>
                        </a:rPr>
                        <a:t> </a:t>
                      </a:r>
                      <a:r>
                        <a:rPr kumimoji="0" lang="it-IT" sz="1200" u="none" strike="noStrike" cap="none" normalizeH="0" baseline="0" dirty="0" err="1" smtClean="0">
                          <a:ln>
                            <a:noFill/>
                          </a:ln>
                          <a:effectLst/>
                        </a:rPr>
                        <a:t>ileus</a:t>
                      </a:r>
                      <a:r>
                        <a:rPr kumimoji="0" lang="it-IT" sz="1200" u="none" strike="noStrike" cap="none" normalizeH="0" baseline="0" dirty="0" smtClean="0">
                          <a:ln>
                            <a:noFill/>
                          </a:ln>
                          <a:effectLst/>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u="none" strike="noStrike" cap="none" normalizeH="0" baseline="0" dirty="0" err="1" smtClean="0">
                          <a:ln>
                            <a:noFill/>
                          </a:ln>
                          <a:effectLst/>
                        </a:rPr>
                        <a:t>Exocrine</a:t>
                      </a:r>
                      <a:r>
                        <a:rPr kumimoji="0" lang="it-IT" sz="1200" u="none" strike="noStrike" cap="none" normalizeH="0" baseline="0" dirty="0" smtClean="0">
                          <a:ln>
                            <a:noFill/>
                          </a:ln>
                          <a:effectLst/>
                        </a:rPr>
                        <a:t> </a:t>
                      </a:r>
                      <a:r>
                        <a:rPr kumimoji="0" lang="it-IT" sz="1200" u="none" strike="noStrike" cap="none" normalizeH="0" baseline="0" dirty="0" err="1" smtClean="0">
                          <a:ln>
                            <a:noFill/>
                          </a:ln>
                          <a:effectLst/>
                        </a:rPr>
                        <a:t>pancreatic</a:t>
                      </a:r>
                      <a:r>
                        <a:rPr kumimoji="0" lang="it-IT" sz="1200" u="none" strike="noStrike" cap="none" normalizeH="0" baseline="0" dirty="0" smtClean="0">
                          <a:ln>
                            <a:noFill/>
                          </a:ln>
                          <a:effectLst/>
                        </a:rPr>
                        <a:t> </a:t>
                      </a:r>
                      <a:r>
                        <a:rPr kumimoji="0" lang="it-IT" sz="1200" u="none" strike="noStrike" cap="none" normalizeH="0" baseline="0" dirty="0" err="1" smtClean="0">
                          <a:ln>
                            <a:noFill/>
                          </a:ln>
                          <a:effectLst/>
                        </a:rPr>
                        <a:t>insufficiency</a:t>
                      </a:r>
                      <a:r>
                        <a:rPr kumimoji="0" lang="it-IT" sz="1200" u="none" strike="noStrike" cap="none" normalizeH="0" baseline="0" dirty="0" smtClean="0">
                          <a:ln>
                            <a:noFill/>
                          </a:ln>
                          <a:effectLst/>
                        </a:rPr>
                        <a:t> in </a:t>
                      </a:r>
                      <a:r>
                        <a:rPr kumimoji="0" lang="it-IT" sz="1200" u="none" strike="noStrike" cap="none" normalizeH="0" baseline="0" dirty="0" err="1" smtClean="0">
                          <a:ln>
                            <a:noFill/>
                          </a:ln>
                          <a:effectLst/>
                        </a:rPr>
                        <a:t>children</a:t>
                      </a:r>
                      <a:r>
                        <a:rPr kumimoji="0" lang="it-IT" sz="1200" u="none" strike="noStrike" cap="none" normalizeH="0" baseline="0" dirty="0" smtClean="0">
                          <a:ln>
                            <a:noFill/>
                          </a:ln>
                          <a:effectLst/>
                        </a:rPr>
                        <a:t> </a:t>
                      </a:r>
                      <a:endParaRPr kumimoji="0" lang="it-IT" sz="1200" b="1" i="0" u="none" strike="noStrike" cap="none" normalizeH="0" baseline="0" dirty="0" smtClean="0">
                        <a:ln>
                          <a:noFill/>
                        </a:ln>
                        <a:solidFill>
                          <a:schemeClr val="tx1"/>
                        </a:solidFill>
                        <a:effectLst/>
                        <a:latin typeface="Arial" pitchFamily="34" charset="0"/>
                      </a:endParaRPr>
                    </a:p>
                  </a:txBody>
                  <a:tcPr marT="45725" marB="45725" horzOverflow="overflow">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u="none" strike="noStrike" cap="none" normalizeH="0" baseline="0" dirty="0" err="1" smtClean="0">
                          <a:ln>
                            <a:noFill/>
                          </a:ln>
                          <a:effectLst/>
                        </a:rPr>
                        <a:t>Failure</a:t>
                      </a:r>
                      <a:r>
                        <a:rPr kumimoji="0" lang="it-IT" sz="1600" u="none" strike="noStrike" cap="none" normalizeH="0" baseline="0" dirty="0" smtClean="0">
                          <a:ln>
                            <a:noFill/>
                          </a:ln>
                          <a:effectLst/>
                        </a:rPr>
                        <a:t> </a:t>
                      </a:r>
                      <a:r>
                        <a:rPr kumimoji="0" lang="it-IT" sz="1600" u="none" strike="noStrike" cap="none" normalizeH="0" baseline="0" dirty="0" err="1" smtClean="0">
                          <a:ln>
                            <a:noFill/>
                          </a:ln>
                          <a:effectLst/>
                        </a:rPr>
                        <a:t>to</a:t>
                      </a:r>
                      <a:r>
                        <a:rPr kumimoji="0" lang="it-IT" sz="1600" u="none" strike="noStrike" cap="none" normalizeH="0" baseline="0" dirty="0" smtClean="0">
                          <a:ln>
                            <a:noFill/>
                          </a:ln>
                          <a:effectLst/>
                        </a:rPr>
                        <a:t> </a:t>
                      </a:r>
                      <a:r>
                        <a:rPr kumimoji="0" lang="it-IT" sz="1600" u="none" strike="noStrike" cap="none" normalizeH="0" baseline="0" dirty="0" err="1" smtClean="0">
                          <a:ln>
                            <a:noFill/>
                          </a:ln>
                          <a:effectLst/>
                        </a:rPr>
                        <a:t>thrive</a:t>
                      </a:r>
                      <a:r>
                        <a:rPr kumimoji="0" lang="it-IT" sz="1600" u="none" strike="noStrike" cap="none" normalizeH="0" baseline="0" dirty="0" smtClean="0">
                          <a:ln>
                            <a:noFill/>
                          </a:ln>
                          <a:effectLst/>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u="none" strike="noStrike" cap="none" normalizeH="0" baseline="0" dirty="0" err="1" smtClean="0">
                          <a:ln>
                            <a:noFill/>
                          </a:ln>
                          <a:effectLst/>
                        </a:rPr>
                        <a:t>Hypoproteinemia</a:t>
                      </a:r>
                      <a:r>
                        <a:rPr kumimoji="0" lang="it-IT" sz="1200" u="none" strike="noStrike" cap="none" normalizeH="0" baseline="0" dirty="0" smtClean="0">
                          <a:ln>
                            <a:noFill/>
                          </a:ln>
                          <a:effectLst/>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u="none" strike="noStrike" cap="none" normalizeH="0" baseline="0" dirty="0" err="1" smtClean="0">
                          <a:ln>
                            <a:noFill/>
                          </a:ln>
                          <a:effectLst/>
                        </a:rPr>
                        <a:t>Deficiency</a:t>
                      </a:r>
                      <a:r>
                        <a:rPr kumimoji="0" lang="it-IT" sz="1200" u="none" strike="noStrike" cap="none" normalizeH="0" baseline="0" dirty="0" smtClean="0">
                          <a:ln>
                            <a:noFill/>
                          </a:ln>
                          <a:effectLst/>
                        </a:rPr>
                        <a:t> </a:t>
                      </a:r>
                      <a:r>
                        <a:rPr kumimoji="0" lang="it-IT" sz="1200" u="none" strike="noStrike" cap="none" normalizeH="0" baseline="0" dirty="0" err="1" smtClean="0">
                          <a:ln>
                            <a:noFill/>
                          </a:ln>
                          <a:effectLst/>
                        </a:rPr>
                        <a:t>of</a:t>
                      </a:r>
                      <a:r>
                        <a:rPr kumimoji="0" lang="it-IT" sz="1200" u="none" strike="noStrike" cap="none" normalizeH="0" baseline="0" dirty="0" smtClean="0">
                          <a:ln>
                            <a:noFill/>
                          </a:ln>
                          <a:effectLst/>
                        </a:rPr>
                        <a:t> </a:t>
                      </a:r>
                      <a:r>
                        <a:rPr kumimoji="0" lang="it-IT" sz="1200" u="none" strike="noStrike" cap="none" normalizeH="0" baseline="0" dirty="0" err="1" smtClean="0">
                          <a:ln>
                            <a:noFill/>
                          </a:ln>
                          <a:effectLst/>
                        </a:rPr>
                        <a:t>liposoluble</a:t>
                      </a:r>
                      <a:r>
                        <a:rPr kumimoji="0" lang="it-IT" sz="1200" u="none" strike="noStrike" cap="none" normalizeH="0" baseline="0" dirty="0" smtClean="0">
                          <a:ln>
                            <a:noFill/>
                          </a:ln>
                          <a:effectLst/>
                        </a:rPr>
                        <a:t> </a:t>
                      </a:r>
                      <a:r>
                        <a:rPr kumimoji="0" lang="it-IT" sz="1200" u="none" strike="noStrike" cap="none" normalizeH="0" baseline="0" dirty="0" err="1" smtClean="0">
                          <a:ln>
                            <a:noFill/>
                          </a:ln>
                          <a:effectLst/>
                        </a:rPr>
                        <a:t>vitamins</a:t>
                      </a:r>
                      <a:r>
                        <a:rPr kumimoji="0" lang="it-IT" sz="1200" u="none" strike="noStrike" cap="none" normalizeH="0" baseline="0" dirty="0" smtClean="0">
                          <a:ln>
                            <a:noFill/>
                          </a:ln>
                          <a:effectLst/>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u="none" strike="noStrike" cap="none" normalizeH="0" baseline="0" dirty="0" err="1" smtClean="0">
                          <a:ln>
                            <a:noFill/>
                          </a:ln>
                          <a:effectLst/>
                        </a:rPr>
                        <a:t>Distal</a:t>
                      </a:r>
                      <a:r>
                        <a:rPr kumimoji="0" lang="it-IT" sz="1200" u="none" strike="noStrike" cap="none" normalizeH="0" baseline="0" dirty="0" smtClean="0">
                          <a:ln>
                            <a:noFill/>
                          </a:ln>
                          <a:effectLst/>
                        </a:rPr>
                        <a:t> </a:t>
                      </a:r>
                      <a:r>
                        <a:rPr kumimoji="0" lang="it-IT" sz="1200" u="none" strike="noStrike" cap="none" normalizeH="0" baseline="0" dirty="0" err="1" smtClean="0">
                          <a:ln>
                            <a:noFill/>
                          </a:ln>
                          <a:effectLst/>
                        </a:rPr>
                        <a:t>intestinal</a:t>
                      </a:r>
                      <a:r>
                        <a:rPr kumimoji="0" lang="it-IT" sz="1200" u="none" strike="noStrike" cap="none" normalizeH="0" baseline="0" dirty="0" smtClean="0">
                          <a:ln>
                            <a:noFill/>
                          </a:ln>
                          <a:effectLst/>
                        </a:rPr>
                        <a:t> </a:t>
                      </a:r>
                      <a:r>
                        <a:rPr kumimoji="0" lang="it-IT" sz="1200" u="none" strike="noStrike" cap="none" normalizeH="0" baseline="0" dirty="0" err="1" smtClean="0">
                          <a:ln>
                            <a:noFill/>
                          </a:ln>
                          <a:effectLst/>
                        </a:rPr>
                        <a:t>obstruction</a:t>
                      </a:r>
                      <a:r>
                        <a:rPr kumimoji="0" lang="it-IT" sz="1200" u="none" strike="noStrike" cap="none" normalizeH="0" baseline="0" dirty="0" smtClean="0">
                          <a:ln>
                            <a:noFill/>
                          </a:ln>
                          <a:effectLst/>
                        </a:rPr>
                        <a:t> </a:t>
                      </a:r>
                      <a:r>
                        <a:rPr kumimoji="0" lang="it-IT" sz="1200" u="none" strike="noStrike" cap="none" normalizeH="0" baseline="0" dirty="0" err="1" smtClean="0">
                          <a:ln>
                            <a:noFill/>
                          </a:ln>
                          <a:effectLst/>
                        </a:rPr>
                        <a:t>syndrome</a:t>
                      </a:r>
                      <a:r>
                        <a:rPr kumimoji="0" lang="it-IT" sz="1200" u="none" strike="noStrike" cap="none" normalizeH="0" baseline="0" dirty="0" smtClean="0">
                          <a:ln>
                            <a:noFill/>
                          </a:ln>
                          <a:effectLst/>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u="none" strike="noStrike" cap="none" normalizeH="0" baseline="0" dirty="0" err="1" smtClean="0">
                          <a:ln>
                            <a:noFill/>
                          </a:ln>
                          <a:effectLst/>
                        </a:rPr>
                        <a:t>Rectal</a:t>
                      </a:r>
                      <a:r>
                        <a:rPr kumimoji="0" lang="it-IT" sz="1200" u="none" strike="noStrike" cap="none" normalizeH="0" baseline="0" dirty="0" smtClean="0">
                          <a:ln>
                            <a:noFill/>
                          </a:ln>
                          <a:effectLst/>
                        </a:rPr>
                        <a:t> </a:t>
                      </a:r>
                      <a:r>
                        <a:rPr kumimoji="0" lang="it-IT" sz="1200" u="none" strike="noStrike" cap="none" normalizeH="0" baseline="0" dirty="0" err="1" smtClean="0">
                          <a:ln>
                            <a:noFill/>
                          </a:ln>
                          <a:effectLst/>
                        </a:rPr>
                        <a:t>prolapse</a:t>
                      </a:r>
                      <a:r>
                        <a:rPr kumimoji="0" lang="it-IT" sz="1200" u="none" strike="noStrike" cap="none" normalizeH="0" baseline="0" dirty="0" smtClean="0">
                          <a:ln>
                            <a:noFill/>
                          </a:ln>
                          <a:effectLst/>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u="none" strike="noStrike" cap="none" normalizeH="0" baseline="0" dirty="0" err="1" smtClean="0">
                          <a:ln>
                            <a:noFill/>
                          </a:ln>
                          <a:effectLst/>
                        </a:rPr>
                        <a:t>Biliary</a:t>
                      </a:r>
                      <a:r>
                        <a:rPr kumimoji="0" lang="it-IT" sz="1200" u="none" strike="noStrike" cap="none" normalizeH="0" baseline="0" dirty="0" smtClean="0">
                          <a:ln>
                            <a:noFill/>
                          </a:ln>
                          <a:effectLst/>
                        </a:rPr>
                        <a:t> </a:t>
                      </a:r>
                      <a:r>
                        <a:rPr kumimoji="0" lang="it-IT" sz="1200" u="none" strike="noStrike" cap="none" normalizeH="0" baseline="0" dirty="0" err="1" smtClean="0">
                          <a:ln>
                            <a:noFill/>
                          </a:ln>
                          <a:effectLst/>
                        </a:rPr>
                        <a:t>cirrhosis-Portal</a:t>
                      </a:r>
                      <a:r>
                        <a:rPr kumimoji="0" lang="it-IT" sz="1200" u="none" strike="noStrike" cap="none" normalizeH="0" baseline="0" dirty="0" smtClean="0">
                          <a:ln>
                            <a:noFill/>
                          </a:ln>
                          <a:effectLst/>
                        </a:rPr>
                        <a:t> </a:t>
                      </a:r>
                      <a:r>
                        <a:rPr kumimoji="0" lang="it-IT" sz="1200" u="none" strike="noStrike" cap="none" normalizeH="0" baseline="0" dirty="0" err="1" smtClean="0">
                          <a:ln>
                            <a:noFill/>
                          </a:ln>
                          <a:effectLst/>
                        </a:rPr>
                        <a:t>hypertension</a:t>
                      </a:r>
                      <a:endParaRPr kumimoji="0" lang="it-IT" sz="1200" u="none" strike="noStrike" cap="none" normalizeH="0" baseline="0" dirty="0" smtClean="0">
                        <a:ln>
                          <a:noFill/>
                        </a:ln>
                        <a:effectLst/>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u="none" strike="noStrike" cap="none" normalizeH="0" baseline="0" dirty="0" err="1" smtClean="0">
                          <a:ln>
                            <a:noFill/>
                          </a:ln>
                          <a:effectLst/>
                        </a:rPr>
                        <a:t>Cholelithiasis</a:t>
                      </a:r>
                      <a:r>
                        <a:rPr kumimoji="0" lang="it-IT" sz="1200" u="none" strike="noStrike" cap="none" normalizeH="0" baseline="0" dirty="0" smtClean="0">
                          <a:ln>
                            <a:noFill/>
                          </a:ln>
                          <a:effectLst/>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u="none" strike="noStrike" cap="none" normalizeH="0" baseline="0" dirty="0" err="1" smtClean="0">
                          <a:ln>
                            <a:noFill/>
                          </a:ln>
                          <a:effectLst/>
                        </a:rPr>
                        <a:t>Primary</a:t>
                      </a:r>
                      <a:r>
                        <a:rPr kumimoji="0" lang="it-IT" sz="1200" u="none" strike="noStrike" cap="none" normalizeH="0" baseline="0" dirty="0" smtClean="0">
                          <a:ln>
                            <a:noFill/>
                          </a:ln>
                          <a:effectLst/>
                        </a:rPr>
                        <a:t> </a:t>
                      </a:r>
                      <a:r>
                        <a:rPr kumimoji="0" lang="it-IT" sz="1200" u="none" strike="noStrike" cap="none" normalizeH="0" baseline="0" dirty="0" err="1" smtClean="0">
                          <a:ln>
                            <a:noFill/>
                          </a:ln>
                          <a:effectLst/>
                        </a:rPr>
                        <a:t>sclerosing</a:t>
                      </a:r>
                      <a:r>
                        <a:rPr kumimoji="0" lang="it-IT" sz="1200" u="none" strike="noStrike" cap="none" normalizeH="0" baseline="0" dirty="0" smtClean="0">
                          <a:ln>
                            <a:noFill/>
                          </a:ln>
                          <a:effectLst/>
                        </a:rPr>
                        <a:t> </a:t>
                      </a:r>
                      <a:r>
                        <a:rPr kumimoji="0" lang="it-IT" sz="1200" u="none" strike="noStrike" cap="none" normalizeH="0" baseline="0" dirty="0" err="1" smtClean="0">
                          <a:ln>
                            <a:noFill/>
                          </a:ln>
                          <a:effectLst/>
                        </a:rPr>
                        <a:t>cholangitis</a:t>
                      </a:r>
                      <a:endParaRPr kumimoji="0" lang="it-IT" sz="1200" u="none" strike="noStrike" cap="none" normalizeH="0" baseline="0" dirty="0" smtClean="0">
                        <a:ln>
                          <a:noFill/>
                        </a:ln>
                        <a:effectLst/>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u="none" strike="noStrike" cap="none" normalizeH="0" baseline="0" dirty="0" smtClean="0">
                          <a:ln>
                            <a:noFill/>
                          </a:ln>
                          <a:effectLst/>
                        </a:rPr>
                        <a:t> </a:t>
                      </a:r>
                      <a:r>
                        <a:rPr kumimoji="0" lang="it-IT" sz="1200" u="none" strike="noStrike" cap="none" normalizeH="0" baseline="0" dirty="0" err="1" smtClean="0">
                          <a:ln>
                            <a:noFill/>
                          </a:ln>
                          <a:effectLst/>
                        </a:rPr>
                        <a:t>Exocrine</a:t>
                      </a:r>
                      <a:r>
                        <a:rPr kumimoji="0" lang="it-IT" sz="1200" u="none" strike="noStrike" cap="none" normalizeH="0" baseline="0" dirty="0" smtClean="0">
                          <a:ln>
                            <a:noFill/>
                          </a:ln>
                          <a:effectLst/>
                        </a:rPr>
                        <a:t> </a:t>
                      </a:r>
                      <a:r>
                        <a:rPr kumimoji="0" lang="it-IT" sz="1200" u="none" strike="noStrike" cap="none" normalizeH="0" baseline="0" dirty="0" err="1" smtClean="0">
                          <a:ln>
                            <a:noFill/>
                          </a:ln>
                          <a:effectLst/>
                        </a:rPr>
                        <a:t>pancreatic</a:t>
                      </a:r>
                      <a:r>
                        <a:rPr kumimoji="0" lang="it-IT" sz="1200" u="none" strike="noStrike" cap="none" normalizeH="0" baseline="0" dirty="0" smtClean="0">
                          <a:ln>
                            <a:noFill/>
                          </a:ln>
                          <a:effectLst/>
                        </a:rPr>
                        <a:t> </a:t>
                      </a:r>
                      <a:r>
                        <a:rPr kumimoji="0" lang="it-IT" sz="1200" u="none" strike="noStrike" cap="none" normalizeH="0" baseline="0" dirty="0" err="1" smtClean="0">
                          <a:ln>
                            <a:noFill/>
                          </a:ln>
                          <a:effectLst/>
                        </a:rPr>
                        <a:t>insufficiency</a:t>
                      </a:r>
                      <a:r>
                        <a:rPr kumimoji="0" lang="it-IT" sz="1200" u="none" strike="noStrike" cap="none" normalizeH="0" baseline="0" dirty="0" smtClean="0">
                          <a:ln>
                            <a:noFill/>
                          </a:ln>
                          <a:effectLst/>
                        </a:rPr>
                        <a:t> in </a:t>
                      </a:r>
                      <a:r>
                        <a:rPr kumimoji="0" lang="it-IT" sz="1200" u="none" strike="noStrike" cap="none" normalizeH="0" baseline="0" dirty="0" err="1" smtClean="0">
                          <a:ln>
                            <a:noFill/>
                          </a:ln>
                          <a:effectLst/>
                        </a:rPr>
                        <a:t>adults</a:t>
                      </a:r>
                      <a:r>
                        <a:rPr kumimoji="0" lang="it-IT" sz="1200" u="none" strike="noStrike" cap="none" normalizeH="0" baseline="0" dirty="0" smtClean="0">
                          <a:ln>
                            <a:noFill/>
                          </a:ln>
                          <a:effectLst/>
                        </a:rPr>
                        <a:t> </a:t>
                      </a:r>
                      <a:r>
                        <a:rPr kumimoji="0" lang="it-IT" sz="1200" u="none" strike="noStrike" cap="none" normalizeH="0" baseline="0" dirty="0" err="1" smtClean="0">
                          <a:ln>
                            <a:noFill/>
                          </a:ln>
                          <a:effectLst/>
                        </a:rPr>
                        <a:t>Recurrent</a:t>
                      </a:r>
                      <a:r>
                        <a:rPr kumimoji="0" lang="it-IT" sz="1200" u="none" strike="noStrike" cap="none" normalizeH="0" baseline="0" dirty="0" smtClean="0">
                          <a:ln>
                            <a:noFill/>
                          </a:ln>
                          <a:effectLst/>
                        </a:rPr>
                        <a:t> </a:t>
                      </a:r>
                      <a:r>
                        <a:rPr kumimoji="0" lang="it-IT" sz="1200" u="none" strike="noStrike" cap="none" normalizeH="0" baseline="0" dirty="0" err="1" smtClean="0">
                          <a:ln>
                            <a:noFill/>
                          </a:ln>
                          <a:effectLst/>
                        </a:rPr>
                        <a:t>pancreatitis</a:t>
                      </a:r>
                      <a:r>
                        <a:rPr kumimoji="0" lang="it-IT" sz="1200" u="none" strike="noStrike" cap="none" normalizeH="0" baseline="0" dirty="0" smtClean="0">
                          <a:ln>
                            <a:noFill/>
                          </a:ln>
                          <a:effectLst/>
                        </a:rPr>
                        <a:t> </a:t>
                      </a:r>
                      <a:endParaRPr kumimoji="0" lang="it-IT" sz="1200" b="1" i="0" u="none" strike="noStrike" cap="none" normalizeH="0" baseline="0" dirty="0" smtClean="0">
                        <a:ln>
                          <a:noFill/>
                        </a:ln>
                        <a:solidFill>
                          <a:schemeClr val="tx1"/>
                        </a:solidFill>
                        <a:effectLst/>
                        <a:latin typeface="Arial" pitchFamily="34" charset="0"/>
                      </a:endParaRPr>
                    </a:p>
                  </a:txBody>
                  <a:tcPr marT="45725" marB="45725" horzOverflow="overflow">
                    <a:solidFill>
                      <a:schemeClr val="accent1">
                        <a:lumMod val="20000"/>
                        <a:lumOff val="80000"/>
                      </a:schemeClr>
                    </a:solidFill>
                  </a:tcPr>
                </a:tc>
              </a:tr>
              <a:tr h="2743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u="none" strike="noStrike" cap="none" normalizeH="0" baseline="0" dirty="0" smtClean="0">
                          <a:ln>
                            <a:noFill/>
                          </a:ln>
                          <a:effectLst/>
                        </a:rPr>
                        <a:t>SINOPULMONARY MANIFESTATIONS </a:t>
                      </a:r>
                      <a:endParaRPr kumimoji="0" lang="it-IT" sz="1200" b="1" i="0" u="none" strike="noStrike" cap="none" normalizeH="0" baseline="0" dirty="0" smtClean="0">
                        <a:ln>
                          <a:noFill/>
                        </a:ln>
                        <a:solidFill>
                          <a:schemeClr val="tx1"/>
                        </a:solidFill>
                        <a:effectLst/>
                        <a:latin typeface="Arial" pitchFamily="34" charset="0"/>
                      </a:endParaRPr>
                    </a:p>
                  </a:txBody>
                  <a:tcPr marT="45725" marB="45725" anchor="ctr" horzOverflow="overflow">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u="none" strike="noStrike" cap="none" normalizeH="0" baseline="0" dirty="0" smtClean="0">
                          <a:ln>
                            <a:noFill/>
                          </a:ln>
                          <a:effectLst/>
                        </a:rPr>
                        <a:t>SINOPULMONARY MANIFESTATIONS </a:t>
                      </a:r>
                      <a:endParaRPr kumimoji="0" lang="it-IT" sz="1200" b="1" i="0" u="none" strike="noStrike" cap="none" normalizeH="0" baseline="0" dirty="0" smtClean="0">
                        <a:ln>
                          <a:noFill/>
                        </a:ln>
                        <a:solidFill>
                          <a:schemeClr val="tx1"/>
                        </a:solidFill>
                        <a:effectLst/>
                        <a:latin typeface="Arial" pitchFamily="34" charset="0"/>
                      </a:endParaRPr>
                    </a:p>
                  </a:txBody>
                  <a:tcPr marT="45725" marB="45725" anchor="ctr" horzOverflow="overflow">
                    <a:noFill/>
                  </a:tcPr>
                </a:tc>
              </a:tr>
              <a:tr h="215923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100" b="0" u="none" strike="noStrike" cap="none" normalizeH="0" baseline="0" dirty="0" err="1" smtClean="0">
                          <a:ln>
                            <a:noFill/>
                          </a:ln>
                          <a:effectLst/>
                          <a:latin typeface="+mn-lt"/>
                        </a:rPr>
                        <a:t>Persistent</a:t>
                      </a:r>
                      <a:r>
                        <a:rPr kumimoji="0" lang="it-IT" sz="1100" b="0" u="none" strike="noStrike" cap="none" normalizeH="0" baseline="0" dirty="0" smtClean="0">
                          <a:ln>
                            <a:noFill/>
                          </a:ln>
                          <a:effectLst/>
                          <a:latin typeface="+mn-lt"/>
                        </a:rPr>
                        <a:t> </a:t>
                      </a:r>
                      <a:r>
                        <a:rPr kumimoji="0" lang="it-IT" sz="1100" b="0" u="none" strike="noStrike" cap="none" normalizeH="0" baseline="0" dirty="0" err="1" smtClean="0">
                          <a:ln>
                            <a:noFill/>
                          </a:ln>
                          <a:effectLst/>
                          <a:latin typeface="+mn-lt"/>
                        </a:rPr>
                        <a:t>respiratory</a:t>
                      </a:r>
                      <a:r>
                        <a:rPr kumimoji="0" lang="it-IT" sz="1100" b="0" u="none" strike="noStrike" cap="none" normalizeH="0" baseline="0" dirty="0" smtClean="0">
                          <a:ln>
                            <a:noFill/>
                          </a:ln>
                          <a:effectLst/>
                          <a:latin typeface="+mn-lt"/>
                        </a:rPr>
                        <a:t> </a:t>
                      </a:r>
                      <a:r>
                        <a:rPr kumimoji="0" lang="it-IT" sz="1100" b="0" u="none" strike="noStrike" cap="none" normalizeH="0" baseline="0" dirty="0" err="1" smtClean="0">
                          <a:ln>
                            <a:noFill/>
                          </a:ln>
                          <a:effectLst/>
                          <a:latin typeface="+mn-lt"/>
                        </a:rPr>
                        <a:t>infection</a:t>
                      </a:r>
                      <a:r>
                        <a:rPr kumimoji="0" lang="it-IT" sz="1100" b="0" u="none" strike="noStrike" cap="none" normalizeH="0" baseline="0" dirty="0" smtClean="0">
                          <a:ln>
                            <a:noFill/>
                          </a:ln>
                          <a:effectLst/>
                          <a:latin typeface="+mn-lt"/>
                        </a:rPr>
                        <a:t> </a:t>
                      </a:r>
                      <a:r>
                        <a:rPr kumimoji="0" lang="it-IT" sz="1100" b="0" u="none" strike="noStrike" cap="none" normalizeH="0" baseline="0" dirty="0" err="1" smtClean="0">
                          <a:ln>
                            <a:noFill/>
                          </a:ln>
                          <a:effectLst/>
                          <a:latin typeface="+mn-lt"/>
                        </a:rPr>
                        <a:t>with</a:t>
                      </a:r>
                      <a:r>
                        <a:rPr kumimoji="0" lang="it-IT" sz="1100" b="0" u="none" strike="noStrike" cap="none" normalizeH="0" baseline="0" dirty="0" smtClean="0">
                          <a:ln>
                            <a:noFill/>
                          </a:ln>
                          <a:effectLst/>
                          <a:latin typeface="+mn-lt"/>
                        </a:rPr>
                        <a:t> </a:t>
                      </a:r>
                      <a:r>
                        <a:rPr kumimoji="0" lang="it-IT" sz="1100" b="0" u="none" strike="noStrike" cap="none" normalizeH="0" baseline="0" dirty="0" err="1" smtClean="0">
                          <a:ln>
                            <a:noFill/>
                          </a:ln>
                          <a:effectLst/>
                          <a:latin typeface="+mn-lt"/>
                        </a:rPr>
                        <a:t>mucoid</a:t>
                      </a:r>
                      <a:r>
                        <a:rPr kumimoji="0" lang="it-IT" sz="1100" b="0" u="none" strike="noStrike" cap="none" normalizeH="0" baseline="0" dirty="0" smtClean="0">
                          <a:ln>
                            <a:noFill/>
                          </a:ln>
                          <a:effectLst/>
                          <a:latin typeface="+mn-lt"/>
                        </a:rPr>
                        <a:t> </a:t>
                      </a:r>
                      <a:r>
                        <a:rPr kumimoji="0" lang="it-IT" sz="1100" b="0" u="none" strike="noStrike" cap="none" normalizeH="0" baseline="0" dirty="0" err="1" smtClean="0">
                          <a:ln>
                            <a:noFill/>
                          </a:ln>
                          <a:effectLst/>
                          <a:latin typeface="+mn-lt"/>
                        </a:rPr>
                        <a:t>Pseudomonas</a:t>
                      </a:r>
                      <a:r>
                        <a:rPr kumimoji="0" lang="it-IT" sz="1100" b="0" u="none" strike="noStrike" cap="none" normalizeH="0" baseline="0" dirty="0" smtClean="0">
                          <a:ln>
                            <a:noFill/>
                          </a:ln>
                          <a:effectLst/>
                          <a:latin typeface="+mn-lt"/>
                        </a:rPr>
                        <a:t> </a:t>
                      </a:r>
                      <a:r>
                        <a:rPr kumimoji="0" lang="it-IT" sz="1100" b="0" u="none" strike="noStrike" cap="none" normalizeH="0" baseline="0" dirty="0" err="1" smtClean="0">
                          <a:ln>
                            <a:noFill/>
                          </a:ln>
                          <a:effectLst/>
                          <a:latin typeface="+mn-lt"/>
                        </a:rPr>
                        <a:t>aeruginosa</a:t>
                      </a:r>
                      <a:r>
                        <a:rPr kumimoji="0" lang="it-IT" sz="1100" b="0" u="none" strike="noStrike" cap="none" normalizeH="0" baseline="0" dirty="0" smtClean="0">
                          <a:ln>
                            <a:noFill/>
                          </a:ln>
                          <a:effectLst/>
                          <a:latin typeface="+mn-lt"/>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1100" b="0" u="none" strike="noStrike" cap="none" normalizeH="0" baseline="0" dirty="0" err="1" smtClean="0">
                          <a:ln>
                            <a:noFill/>
                          </a:ln>
                          <a:effectLst/>
                          <a:latin typeface="+mn-lt"/>
                        </a:rPr>
                        <a:t>Bronchiectasis</a:t>
                      </a:r>
                      <a:r>
                        <a:rPr kumimoji="0" lang="it-IT" sz="1100" b="0" u="none" strike="noStrike" cap="none" normalizeH="0" baseline="0" dirty="0" smtClean="0">
                          <a:ln>
                            <a:noFill/>
                          </a:ln>
                          <a:effectLst/>
                          <a:latin typeface="+mn-lt"/>
                        </a:rPr>
                        <a:t> in </a:t>
                      </a:r>
                      <a:r>
                        <a:rPr kumimoji="0" lang="it-IT" sz="1100" b="0" u="none" strike="noStrike" cap="none" normalizeH="0" baseline="0" dirty="0" err="1" smtClean="0">
                          <a:ln>
                            <a:noFill/>
                          </a:ln>
                          <a:effectLst/>
                          <a:latin typeface="+mn-lt"/>
                        </a:rPr>
                        <a:t>both</a:t>
                      </a:r>
                      <a:r>
                        <a:rPr kumimoji="0" lang="it-IT" sz="1100" b="0" u="none" strike="noStrike" cap="none" normalizeH="0" baseline="0" dirty="0" smtClean="0">
                          <a:ln>
                            <a:noFill/>
                          </a:ln>
                          <a:effectLst/>
                          <a:latin typeface="+mn-lt"/>
                        </a:rPr>
                        <a:t> upper </a:t>
                      </a:r>
                      <a:r>
                        <a:rPr kumimoji="0" lang="it-IT" sz="1100" b="0" u="none" strike="noStrike" cap="none" normalizeH="0" baseline="0" dirty="0" err="1" smtClean="0">
                          <a:ln>
                            <a:noFill/>
                          </a:ln>
                          <a:effectLst/>
                          <a:latin typeface="+mn-lt"/>
                        </a:rPr>
                        <a:t>lobes</a:t>
                      </a:r>
                      <a:r>
                        <a:rPr kumimoji="0" lang="it-IT" sz="1100" b="0" u="none" strike="noStrike" cap="none" normalizeH="0" baseline="0" dirty="0" smtClean="0">
                          <a:ln>
                            <a:noFill/>
                          </a:ln>
                          <a:effectLst/>
                          <a:latin typeface="+mn-lt"/>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1100" b="0" u="none" strike="noStrike" cap="none" normalizeH="0" baseline="0" dirty="0" err="1" smtClean="0">
                          <a:ln>
                            <a:noFill/>
                          </a:ln>
                          <a:effectLst/>
                          <a:latin typeface="+mn-lt"/>
                        </a:rPr>
                        <a:t>Persistent</a:t>
                      </a:r>
                      <a:r>
                        <a:rPr kumimoji="0" lang="it-IT" sz="1100" b="0" u="none" strike="noStrike" cap="none" normalizeH="0" baseline="0" dirty="0" smtClean="0">
                          <a:ln>
                            <a:noFill/>
                          </a:ln>
                          <a:effectLst/>
                          <a:latin typeface="+mn-lt"/>
                        </a:rPr>
                        <a:t> </a:t>
                      </a:r>
                      <a:r>
                        <a:rPr kumimoji="0" lang="it-IT" sz="1100" b="0" u="none" strike="noStrike" cap="none" normalizeH="0" baseline="0" dirty="0" err="1" smtClean="0">
                          <a:ln>
                            <a:noFill/>
                          </a:ln>
                          <a:effectLst/>
                          <a:latin typeface="+mn-lt"/>
                        </a:rPr>
                        <a:t>respiratory</a:t>
                      </a:r>
                      <a:r>
                        <a:rPr kumimoji="0" lang="it-IT" sz="1100" b="0" u="none" strike="noStrike" cap="none" normalizeH="0" baseline="0" dirty="0" smtClean="0">
                          <a:ln>
                            <a:noFill/>
                          </a:ln>
                          <a:effectLst/>
                          <a:latin typeface="+mn-lt"/>
                        </a:rPr>
                        <a:t> </a:t>
                      </a:r>
                      <a:r>
                        <a:rPr kumimoji="0" lang="it-IT" sz="1100" b="0" u="none" strike="noStrike" cap="none" normalizeH="0" baseline="0" dirty="0" err="1" smtClean="0">
                          <a:ln>
                            <a:noFill/>
                          </a:ln>
                          <a:effectLst/>
                          <a:latin typeface="+mn-lt"/>
                        </a:rPr>
                        <a:t>infection</a:t>
                      </a:r>
                      <a:r>
                        <a:rPr kumimoji="0" lang="it-IT" sz="1100" b="0" u="none" strike="noStrike" cap="none" normalizeH="0" baseline="0" dirty="0" smtClean="0">
                          <a:ln>
                            <a:noFill/>
                          </a:ln>
                          <a:effectLst/>
                          <a:latin typeface="+mn-lt"/>
                        </a:rPr>
                        <a:t> </a:t>
                      </a:r>
                      <a:r>
                        <a:rPr kumimoji="0" lang="it-IT" sz="1100" b="0" u="none" strike="noStrike" cap="none" normalizeH="0" baseline="0" dirty="0" err="1" smtClean="0">
                          <a:ln>
                            <a:noFill/>
                          </a:ln>
                          <a:effectLst/>
                          <a:latin typeface="+mn-lt"/>
                        </a:rPr>
                        <a:t>with</a:t>
                      </a:r>
                      <a:r>
                        <a:rPr kumimoji="0" lang="it-IT" sz="1100" b="0" u="none" strike="noStrike" cap="none" normalizeH="0" baseline="0" dirty="0" smtClean="0">
                          <a:ln>
                            <a:noFill/>
                          </a:ln>
                          <a:effectLst/>
                          <a:latin typeface="+mn-lt"/>
                        </a:rPr>
                        <a:t> </a:t>
                      </a:r>
                      <a:r>
                        <a:rPr kumimoji="0" lang="it-IT" sz="1100" b="0" u="none" strike="noStrike" cap="none" normalizeH="0" baseline="0" dirty="0" err="1" smtClean="0">
                          <a:ln>
                            <a:noFill/>
                          </a:ln>
                          <a:effectLst/>
                          <a:latin typeface="+mn-lt"/>
                        </a:rPr>
                        <a:t>Burkholderia</a:t>
                      </a:r>
                      <a:r>
                        <a:rPr kumimoji="0" lang="it-IT" sz="1100" b="0" u="none" strike="noStrike" cap="none" normalizeH="0" baseline="0" dirty="0" smtClean="0">
                          <a:ln>
                            <a:noFill/>
                          </a:ln>
                          <a:effectLst/>
                          <a:latin typeface="+mn-lt"/>
                        </a:rPr>
                        <a:t> </a:t>
                      </a:r>
                      <a:r>
                        <a:rPr kumimoji="0" lang="it-IT" sz="1100" b="0" u="none" strike="noStrike" cap="none" normalizeH="0" baseline="0" dirty="0" err="1" smtClean="0">
                          <a:ln>
                            <a:noFill/>
                          </a:ln>
                          <a:effectLst/>
                          <a:latin typeface="+mn-lt"/>
                        </a:rPr>
                        <a:t>cepacia</a:t>
                      </a:r>
                      <a:r>
                        <a:rPr kumimoji="0" lang="it-IT" sz="1100" b="0" u="none" strike="noStrike" cap="none" normalizeH="0" baseline="0" dirty="0" smtClean="0">
                          <a:ln>
                            <a:noFill/>
                          </a:ln>
                          <a:effectLst/>
                          <a:latin typeface="+mn-lt"/>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1100" b="0" u="none" strike="noStrike" cap="none" normalizeH="0" baseline="0" dirty="0" err="1" smtClean="0">
                          <a:ln>
                            <a:noFill/>
                          </a:ln>
                          <a:effectLst/>
                          <a:latin typeface="+mn-lt"/>
                        </a:rPr>
                        <a:t>Nasal</a:t>
                      </a:r>
                      <a:r>
                        <a:rPr kumimoji="0" lang="it-IT" sz="1100" b="0" u="none" strike="noStrike" cap="none" normalizeH="0" baseline="0" dirty="0" smtClean="0">
                          <a:ln>
                            <a:noFill/>
                          </a:ln>
                          <a:effectLst/>
                          <a:latin typeface="+mn-lt"/>
                        </a:rPr>
                        <a:t> </a:t>
                      </a:r>
                      <a:r>
                        <a:rPr kumimoji="0" lang="it-IT" sz="1100" b="0" u="none" strike="noStrike" cap="none" normalizeH="0" baseline="0" dirty="0" err="1" smtClean="0">
                          <a:ln>
                            <a:noFill/>
                          </a:ln>
                          <a:effectLst/>
                          <a:latin typeface="+mn-lt"/>
                        </a:rPr>
                        <a:t>polyps</a:t>
                      </a:r>
                      <a:r>
                        <a:rPr kumimoji="0" lang="it-IT" sz="1100" b="0" u="none" strike="noStrike" cap="none" normalizeH="0" baseline="0" dirty="0" smtClean="0">
                          <a:ln>
                            <a:noFill/>
                          </a:ln>
                          <a:effectLst/>
                          <a:latin typeface="+mn-lt"/>
                        </a:rPr>
                        <a:t> in </a:t>
                      </a:r>
                      <a:r>
                        <a:rPr kumimoji="0" lang="it-IT" sz="1100" b="0" u="none" strike="noStrike" cap="none" normalizeH="0" baseline="0" dirty="0" err="1" smtClean="0">
                          <a:ln>
                            <a:noFill/>
                          </a:ln>
                          <a:effectLst/>
                          <a:latin typeface="+mn-lt"/>
                        </a:rPr>
                        <a:t>children</a:t>
                      </a:r>
                      <a:r>
                        <a:rPr kumimoji="0" lang="it-IT" sz="1100" b="0" u="none" strike="noStrike" cap="none" normalizeH="0" baseline="0" dirty="0" smtClean="0">
                          <a:ln>
                            <a:noFill/>
                          </a:ln>
                          <a:effectLst/>
                          <a:latin typeface="+mn-lt"/>
                        </a:rPr>
                        <a:t> </a:t>
                      </a:r>
                      <a:endParaRPr kumimoji="0" lang="it-IT" sz="1100" b="0" i="0" u="none" strike="noStrike" cap="none" normalizeH="0" baseline="0" dirty="0" smtClean="0">
                        <a:ln>
                          <a:noFill/>
                        </a:ln>
                        <a:solidFill>
                          <a:schemeClr val="tx1"/>
                        </a:solidFill>
                        <a:effectLst/>
                        <a:latin typeface="+mn-lt"/>
                      </a:endParaRPr>
                    </a:p>
                  </a:txBody>
                  <a:tcPr marT="45725" marB="45725" horzOverflow="overflow">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100" b="0" u="none" strike="noStrike" cap="none" normalizeH="0" baseline="0" dirty="0" err="1" smtClean="0">
                          <a:ln>
                            <a:noFill/>
                          </a:ln>
                          <a:effectLst/>
                          <a:latin typeface="+mn-lt"/>
                        </a:rPr>
                        <a:t>Persistent</a:t>
                      </a:r>
                      <a:r>
                        <a:rPr kumimoji="0" lang="it-IT" sz="1100" b="0" u="none" strike="noStrike" cap="none" normalizeH="0" baseline="0" dirty="0" smtClean="0">
                          <a:ln>
                            <a:noFill/>
                          </a:ln>
                          <a:effectLst/>
                          <a:latin typeface="+mn-lt"/>
                        </a:rPr>
                        <a:t> or </a:t>
                      </a:r>
                      <a:r>
                        <a:rPr kumimoji="0" lang="it-IT" sz="1100" b="0" u="none" strike="noStrike" cap="none" normalizeH="0" baseline="0" dirty="0" err="1" smtClean="0">
                          <a:ln>
                            <a:noFill/>
                          </a:ln>
                          <a:effectLst/>
                          <a:latin typeface="+mn-lt"/>
                        </a:rPr>
                        <a:t>recurrent</a:t>
                      </a:r>
                      <a:r>
                        <a:rPr kumimoji="0" lang="it-IT" sz="1100" b="0" u="none" strike="noStrike" cap="none" normalizeH="0" baseline="0" dirty="0" smtClean="0">
                          <a:ln>
                            <a:noFill/>
                          </a:ln>
                          <a:effectLst/>
                          <a:latin typeface="+mn-lt"/>
                        </a:rPr>
                        <a:t> </a:t>
                      </a:r>
                      <a:r>
                        <a:rPr kumimoji="0" lang="it-IT" sz="1100" b="0" u="none" strike="noStrike" cap="none" normalizeH="0" baseline="0" dirty="0" err="1" smtClean="0">
                          <a:ln>
                            <a:noFill/>
                          </a:ln>
                          <a:effectLst/>
                          <a:latin typeface="+mn-lt"/>
                        </a:rPr>
                        <a:t>respiratory</a:t>
                      </a:r>
                      <a:r>
                        <a:rPr kumimoji="0" lang="it-IT" sz="1100" b="0" u="none" strike="noStrike" cap="none" normalizeH="0" baseline="0" dirty="0" smtClean="0">
                          <a:ln>
                            <a:noFill/>
                          </a:ln>
                          <a:effectLst/>
                          <a:latin typeface="+mn-lt"/>
                        </a:rPr>
                        <a:t> </a:t>
                      </a:r>
                      <a:r>
                        <a:rPr kumimoji="0" lang="it-IT" sz="1100" b="0" u="none" strike="noStrike" cap="none" normalizeH="0" baseline="0" dirty="0" err="1" smtClean="0">
                          <a:ln>
                            <a:noFill/>
                          </a:ln>
                          <a:effectLst/>
                          <a:latin typeface="+mn-lt"/>
                        </a:rPr>
                        <a:t>infections</a:t>
                      </a:r>
                      <a:r>
                        <a:rPr kumimoji="0" lang="it-IT" sz="1100" b="0" u="none" strike="noStrike" cap="none" normalizeH="0" baseline="0" dirty="0" smtClean="0">
                          <a:ln>
                            <a:noFill/>
                          </a:ln>
                          <a:effectLst/>
                          <a:latin typeface="+mn-lt"/>
                        </a:rPr>
                        <a:t> </a:t>
                      </a:r>
                      <a:r>
                        <a:rPr kumimoji="0" lang="it-IT" sz="1100" b="0" u="none" strike="noStrike" cap="none" normalizeH="0" baseline="0" dirty="0" err="1" smtClean="0">
                          <a:ln>
                            <a:noFill/>
                          </a:ln>
                          <a:effectLst/>
                          <a:latin typeface="+mn-lt"/>
                        </a:rPr>
                        <a:t>with</a:t>
                      </a:r>
                      <a:r>
                        <a:rPr kumimoji="0" lang="it-IT" sz="1100" b="0" u="none" strike="noStrike" cap="none" normalizeH="0" baseline="0" dirty="0" smtClean="0">
                          <a:ln>
                            <a:noFill/>
                          </a:ln>
                          <a:effectLst/>
                          <a:latin typeface="+mn-lt"/>
                        </a:rPr>
                        <a:t> S. </a:t>
                      </a:r>
                      <a:r>
                        <a:rPr kumimoji="0" lang="it-IT" sz="1100" b="0" u="none" strike="noStrike" cap="none" normalizeH="0" baseline="0" dirty="0" err="1" smtClean="0">
                          <a:ln>
                            <a:noFill/>
                          </a:ln>
                          <a:effectLst/>
                          <a:latin typeface="+mn-lt"/>
                        </a:rPr>
                        <a:t>aureus</a:t>
                      </a:r>
                      <a:r>
                        <a:rPr kumimoji="0" lang="it-IT" sz="1100" b="0" u="none" strike="noStrike" cap="none" normalizeH="0" baseline="0" dirty="0" smtClean="0">
                          <a:ln>
                            <a:noFill/>
                          </a:ln>
                          <a:effectLst/>
                          <a:latin typeface="+mn-lt"/>
                        </a:rPr>
                        <a:t>, P. </a:t>
                      </a:r>
                      <a:r>
                        <a:rPr kumimoji="0" lang="it-IT" sz="1100" b="0" u="none" strike="noStrike" cap="none" normalizeH="0" baseline="0" dirty="0" err="1" smtClean="0">
                          <a:ln>
                            <a:noFill/>
                          </a:ln>
                          <a:effectLst/>
                          <a:latin typeface="+mn-lt"/>
                        </a:rPr>
                        <a:t>aeruginosa</a:t>
                      </a:r>
                      <a:r>
                        <a:rPr kumimoji="0" lang="it-IT" sz="1100" b="0" u="none" strike="noStrike" cap="none" normalizeH="0" baseline="0" dirty="0" smtClean="0">
                          <a:ln>
                            <a:noFill/>
                          </a:ln>
                          <a:effectLst/>
                          <a:latin typeface="+mn-lt"/>
                        </a:rPr>
                        <a:t>, </a:t>
                      </a:r>
                      <a:r>
                        <a:rPr kumimoji="0" lang="it-IT" sz="1100" b="0" u="none" strike="noStrike" cap="none" normalizeH="0" baseline="0" dirty="0" err="1" smtClean="0">
                          <a:ln>
                            <a:noFill/>
                          </a:ln>
                          <a:effectLst/>
                          <a:latin typeface="+mn-lt"/>
                        </a:rPr>
                        <a:t>Achromobacter</a:t>
                      </a:r>
                      <a:r>
                        <a:rPr kumimoji="0" lang="it-IT" sz="1100" b="0" u="none" strike="noStrike" cap="none" normalizeH="0" baseline="0" dirty="0" smtClean="0">
                          <a:ln>
                            <a:noFill/>
                          </a:ln>
                          <a:effectLst/>
                          <a:latin typeface="+mn-lt"/>
                        </a:rPr>
                        <a:t> </a:t>
                      </a:r>
                      <a:r>
                        <a:rPr kumimoji="0" lang="it-IT" sz="1100" b="0" u="none" strike="noStrike" cap="none" normalizeH="0" baseline="0" dirty="0" err="1" smtClean="0">
                          <a:ln>
                            <a:noFill/>
                          </a:ln>
                          <a:effectLst/>
                          <a:latin typeface="+mn-lt"/>
                        </a:rPr>
                        <a:t>xylosoxidans</a:t>
                      </a:r>
                      <a:r>
                        <a:rPr kumimoji="0" lang="it-IT" sz="1100" b="0" u="none" strike="noStrike" cap="none" normalizeH="0" baseline="0" dirty="0" smtClean="0">
                          <a:ln>
                            <a:noFill/>
                          </a:ln>
                          <a:effectLst/>
                          <a:latin typeface="+mn-lt"/>
                        </a:rPr>
                        <a:t> or H. </a:t>
                      </a:r>
                      <a:r>
                        <a:rPr kumimoji="0" lang="it-IT" sz="1100" b="0" u="none" strike="noStrike" cap="none" normalizeH="0" baseline="0" dirty="0" err="1" smtClean="0">
                          <a:ln>
                            <a:noFill/>
                          </a:ln>
                          <a:effectLst/>
                          <a:latin typeface="+mn-lt"/>
                        </a:rPr>
                        <a:t>influenzae</a:t>
                      </a:r>
                      <a:r>
                        <a:rPr kumimoji="0" lang="it-IT" sz="1100" b="0" u="none" strike="noStrike" cap="none" normalizeH="0" baseline="0" dirty="0" smtClean="0">
                          <a:ln>
                            <a:noFill/>
                          </a:ln>
                          <a:effectLst/>
                          <a:latin typeface="+mn-lt"/>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1100" b="0" u="none" strike="noStrike" cap="none" normalizeH="0" baseline="0" dirty="0" err="1" smtClean="0">
                          <a:ln>
                            <a:noFill/>
                          </a:ln>
                          <a:effectLst/>
                          <a:latin typeface="+mn-lt"/>
                        </a:rPr>
                        <a:t>Rx</a:t>
                      </a:r>
                      <a:r>
                        <a:rPr kumimoji="0" lang="it-IT" sz="1100" b="0" u="none" strike="noStrike" cap="none" normalizeH="0" baseline="0" dirty="0" smtClean="0">
                          <a:ln>
                            <a:noFill/>
                          </a:ln>
                          <a:effectLst/>
                          <a:latin typeface="+mn-lt"/>
                        </a:rPr>
                        <a:t> </a:t>
                      </a:r>
                      <a:r>
                        <a:rPr kumimoji="0" lang="it-IT" sz="1100" b="0" u="none" strike="noStrike" cap="none" normalizeH="0" baseline="0" dirty="0" err="1" smtClean="0">
                          <a:ln>
                            <a:noFill/>
                          </a:ln>
                          <a:effectLst/>
                          <a:latin typeface="+mn-lt"/>
                        </a:rPr>
                        <a:t>evidence</a:t>
                      </a:r>
                      <a:r>
                        <a:rPr kumimoji="0" lang="it-IT" sz="1100" b="0" u="none" strike="noStrike" cap="none" normalizeH="0" baseline="0" dirty="0" smtClean="0">
                          <a:ln>
                            <a:noFill/>
                          </a:ln>
                          <a:effectLst/>
                          <a:latin typeface="+mn-lt"/>
                        </a:rPr>
                        <a:t> </a:t>
                      </a:r>
                      <a:r>
                        <a:rPr kumimoji="0" lang="it-IT" sz="1100" b="0" u="none" strike="noStrike" cap="none" normalizeH="0" baseline="0" dirty="0" err="1" smtClean="0">
                          <a:ln>
                            <a:noFill/>
                          </a:ln>
                          <a:effectLst/>
                          <a:latin typeface="+mn-lt"/>
                        </a:rPr>
                        <a:t>of</a:t>
                      </a:r>
                      <a:r>
                        <a:rPr kumimoji="0" lang="it-IT" sz="1100" b="0" u="none" strike="noStrike" cap="none" normalizeH="0" baseline="0" dirty="0" smtClean="0">
                          <a:ln>
                            <a:noFill/>
                          </a:ln>
                          <a:effectLst/>
                          <a:latin typeface="+mn-lt"/>
                        </a:rPr>
                        <a:t> </a:t>
                      </a:r>
                      <a:r>
                        <a:rPr kumimoji="0" lang="it-IT" sz="1100" b="0" u="none" strike="noStrike" cap="none" normalizeH="0" baseline="0" dirty="0" err="1" smtClean="0">
                          <a:ln>
                            <a:noFill/>
                          </a:ln>
                          <a:effectLst/>
                          <a:latin typeface="+mn-lt"/>
                        </a:rPr>
                        <a:t>bronchiectasis</a:t>
                      </a:r>
                      <a:r>
                        <a:rPr kumimoji="0" lang="it-IT" sz="1100" b="0" u="none" strike="noStrike" cap="none" normalizeH="0" baseline="0" dirty="0" smtClean="0">
                          <a:ln>
                            <a:noFill/>
                          </a:ln>
                          <a:effectLst/>
                          <a:latin typeface="+mn-lt"/>
                        </a:rPr>
                        <a:t>, </a:t>
                      </a:r>
                      <a:r>
                        <a:rPr kumimoji="0" lang="it-IT" sz="1100" b="0" u="none" strike="noStrike" cap="none" normalizeH="0" baseline="0" dirty="0" err="1" smtClean="0">
                          <a:ln>
                            <a:noFill/>
                          </a:ln>
                          <a:effectLst/>
                          <a:latin typeface="+mn-lt"/>
                        </a:rPr>
                        <a:t>atelectasis</a:t>
                      </a:r>
                      <a:r>
                        <a:rPr kumimoji="0" lang="it-IT" sz="1100" b="0" u="none" strike="noStrike" cap="none" normalizeH="0" baseline="0" dirty="0" smtClean="0">
                          <a:ln>
                            <a:noFill/>
                          </a:ln>
                          <a:effectLst/>
                          <a:latin typeface="+mn-lt"/>
                        </a:rPr>
                        <a:t>, </a:t>
                      </a:r>
                      <a:r>
                        <a:rPr kumimoji="0" lang="it-IT" sz="1100" b="0" u="none" strike="noStrike" cap="none" normalizeH="0" baseline="0" dirty="0" err="1" smtClean="0">
                          <a:ln>
                            <a:noFill/>
                          </a:ln>
                          <a:effectLst/>
                          <a:latin typeface="+mn-lt"/>
                        </a:rPr>
                        <a:t>hyperinflation</a:t>
                      </a:r>
                      <a:r>
                        <a:rPr kumimoji="0" lang="it-IT" sz="1100" b="0" u="none" strike="noStrike" cap="none" normalizeH="0" baseline="0" dirty="0" smtClean="0">
                          <a:ln>
                            <a:noFill/>
                          </a:ln>
                          <a:effectLst/>
                          <a:latin typeface="+mn-lt"/>
                        </a:rPr>
                        <a:t> or </a:t>
                      </a:r>
                      <a:r>
                        <a:rPr kumimoji="0" lang="it-IT" sz="1100" b="0" u="none" strike="noStrike" cap="none" normalizeH="0" baseline="0" dirty="0" err="1" smtClean="0">
                          <a:ln>
                            <a:noFill/>
                          </a:ln>
                          <a:effectLst/>
                          <a:latin typeface="+mn-lt"/>
                        </a:rPr>
                        <a:t>persistent</a:t>
                      </a:r>
                      <a:r>
                        <a:rPr kumimoji="0" lang="it-IT" sz="1100" b="0" u="none" strike="noStrike" cap="none" normalizeH="0" baseline="0" dirty="0" smtClean="0">
                          <a:ln>
                            <a:noFill/>
                          </a:ln>
                          <a:effectLst/>
                          <a:latin typeface="+mn-lt"/>
                        </a:rPr>
                        <a:t> </a:t>
                      </a:r>
                      <a:r>
                        <a:rPr kumimoji="0" lang="it-IT" sz="1100" b="0" u="none" strike="noStrike" cap="none" normalizeH="0" baseline="0" dirty="0" err="1" smtClean="0">
                          <a:ln>
                            <a:noFill/>
                          </a:ln>
                          <a:effectLst/>
                          <a:latin typeface="+mn-lt"/>
                        </a:rPr>
                        <a:t>infiltrates</a:t>
                      </a:r>
                      <a:r>
                        <a:rPr kumimoji="0" lang="it-IT" sz="1100" b="0" u="none" strike="noStrike" cap="none" normalizeH="0" baseline="0" dirty="0" smtClean="0">
                          <a:ln>
                            <a:noFill/>
                          </a:ln>
                          <a:effectLst/>
                          <a:latin typeface="+mn-lt"/>
                        </a:rPr>
                        <a:t> on </a:t>
                      </a:r>
                      <a:r>
                        <a:rPr kumimoji="0" lang="it-IT" sz="1100" b="0" u="none" strike="noStrike" cap="none" normalizeH="0" baseline="0" dirty="0" err="1" smtClean="0">
                          <a:ln>
                            <a:noFill/>
                          </a:ln>
                          <a:effectLst/>
                          <a:latin typeface="+mn-lt"/>
                        </a:rPr>
                        <a:t>chest</a:t>
                      </a:r>
                      <a:r>
                        <a:rPr kumimoji="0" lang="it-IT" sz="1100" b="0" u="none" strike="noStrike" cap="none" normalizeH="0" baseline="0" dirty="0" smtClean="0">
                          <a:ln>
                            <a:noFill/>
                          </a:ln>
                          <a:effectLst/>
                          <a:latin typeface="+mn-lt"/>
                        </a:rPr>
                        <a:t> </a:t>
                      </a:r>
                      <a:r>
                        <a:rPr kumimoji="0" lang="it-IT" sz="1100" b="0" u="none" strike="noStrike" cap="none" normalizeH="0" baseline="0" dirty="0" err="1" smtClean="0">
                          <a:ln>
                            <a:noFill/>
                          </a:ln>
                          <a:effectLst/>
                          <a:latin typeface="+mn-lt"/>
                        </a:rPr>
                        <a:t>X-ray</a:t>
                      </a:r>
                      <a:r>
                        <a:rPr kumimoji="0" lang="it-IT" sz="1100" b="0" u="none" strike="noStrike" cap="none" normalizeH="0" baseline="0" dirty="0" smtClean="0">
                          <a:ln>
                            <a:noFill/>
                          </a:ln>
                          <a:effectLst/>
                          <a:latin typeface="+mn-lt"/>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1100" b="0" u="none" strike="noStrike" cap="none" normalizeH="0" baseline="0" dirty="0" err="1" smtClean="0">
                          <a:ln>
                            <a:noFill/>
                          </a:ln>
                          <a:effectLst/>
                          <a:latin typeface="+mn-lt"/>
                        </a:rPr>
                        <a:t>Hemoptysis</a:t>
                      </a:r>
                      <a:r>
                        <a:rPr kumimoji="0" lang="it-IT" sz="1100" b="0" u="none" strike="noStrike" cap="none" normalizeH="0" baseline="0" dirty="0" smtClean="0">
                          <a:ln>
                            <a:noFill/>
                          </a:ln>
                          <a:effectLst/>
                          <a:latin typeface="+mn-lt"/>
                        </a:rPr>
                        <a:t> </a:t>
                      </a:r>
                      <a:r>
                        <a:rPr kumimoji="0" lang="it-IT" sz="1100" b="0" u="none" strike="noStrike" cap="none" normalizeH="0" baseline="0" dirty="0" err="1" smtClean="0">
                          <a:ln>
                            <a:noFill/>
                          </a:ln>
                          <a:effectLst/>
                          <a:latin typeface="+mn-lt"/>
                        </a:rPr>
                        <a:t>associated</a:t>
                      </a:r>
                      <a:r>
                        <a:rPr kumimoji="0" lang="it-IT" sz="1100" b="0" u="none" strike="noStrike" cap="none" normalizeH="0" baseline="0" dirty="0" smtClean="0">
                          <a:ln>
                            <a:noFill/>
                          </a:ln>
                          <a:effectLst/>
                          <a:latin typeface="+mn-lt"/>
                        </a:rPr>
                        <a:t> </a:t>
                      </a:r>
                      <a:r>
                        <a:rPr kumimoji="0" lang="it-IT" sz="1100" b="0" u="none" strike="noStrike" cap="none" normalizeH="0" baseline="0" dirty="0" err="1" smtClean="0">
                          <a:ln>
                            <a:noFill/>
                          </a:ln>
                          <a:effectLst/>
                          <a:latin typeface="+mn-lt"/>
                        </a:rPr>
                        <a:t>with</a:t>
                      </a:r>
                      <a:r>
                        <a:rPr kumimoji="0" lang="it-IT" sz="1100" b="0" u="none" strike="noStrike" cap="none" normalizeH="0" baseline="0" dirty="0" smtClean="0">
                          <a:ln>
                            <a:noFill/>
                          </a:ln>
                          <a:effectLst/>
                          <a:latin typeface="+mn-lt"/>
                        </a:rPr>
                        <a:t> diffuse </a:t>
                      </a:r>
                      <a:r>
                        <a:rPr kumimoji="0" lang="it-IT" sz="1100" b="0" u="none" strike="noStrike" cap="none" normalizeH="0" baseline="0" dirty="0" err="1" smtClean="0">
                          <a:ln>
                            <a:noFill/>
                          </a:ln>
                          <a:effectLst/>
                          <a:latin typeface="+mn-lt"/>
                        </a:rPr>
                        <a:t>pulmonary</a:t>
                      </a:r>
                      <a:r>
                        <a:rPr kumimoji="0" lang="it-IT" sz="1100" b="0" u="none" strike="noStrike" cap="none" normalizeH="0" baseline="0" dirty="0" smtClean="0">
                          <a:ln>
                            <a:noFill/>
                          </a:ln>
                          <a:effectLst/>
                          <a:latin typeface="+mn-lt"/>
                        </a:rPr>
                        <a:t> </a:t>
                      </a:r>
                      <a:r>
                        <a:rPr kumimoji="0" lang="it-IT" sz="1100" b="0" u="none" strike="noStrike" cap="none" normalizeH="0" baseline="0" dirty="0" err="1" smtClean="0">
                          <a:ln>
                            <a:noFill/>
                          </a:ln>
                          <a:effectLst/>
                          <a:latin typeface="+mn-lt"/>
                        </a:rPr>
                        <a:t>disease</a:t>
                      </a:r>
                      <a:r>
                        <a:rPr kumimoji="0" lang="it-IT" sz="1100" b="0" u="none" strike="noStrike" cap="none" normalizeH="0" baseline="0" dirty="0" smtClean="0">
                          <a:ln>
                            <a:noFill/>
                          </a:ln>
                          <a:effectLst/>
                          <a:latin typeface="+mn-lt"/>
                        </a:rPr>
                        <a:t> </a:t>
                      </a:r>
                      <a:r>
                        <a:rPr kumimoji="0" lang="it-IT" sz="1100" b="0" u="none" strike="noStrike" cap="none" normalizeH="0" baseline="0" dirty="0" err="1" smtClean="0">
                          <a:ln>
                            <a:noFill/>
                          </a:ln>
                          <a:effectLst/>
                          <a:latin typeface="+mn-lt"/>
                        </a:rPr>
                        <a:t>other</a:t>
                      </a:r>
                      <a:r>
                        <a:rPr kumimoji="0" lang="it-IT" sz="1100" b="0" u="none" strike="noStrike" cap="none" normalizeH="0" baseline="0" dirty="0" smtClean="0">
                          <a:ln>
                            <a:noFill/>
                          </a:ln>
                          <a:effectLst/>
                          <a:latin typeface="+mn-lt"/>
                        </a:rPr>
                        <a:t> </a:t>
                      </a:r>
                      <a:r>
                        <a:rPr kumimoji="0" lang="it-IT" sz="1100" b="0" u="none" strike="noStrike" cap="none" normalizeH="0" baseline="0" dirty="0" err="1" smtClean="0">
                          <a:ln>
                            <a:noFill/>
                          </a:ln>
                          <a:effectLst/>
                          <a:latin typeface="+mn-lt"/>
                        </a:rPr>
                        <a:t>than</a:t>
                      </a:r>
                      <a:r>
                        <a:rPr kumimoji="0" lang="it-IT" sz="1100" b="0" u="none" strike="noStrike" cap="none" normalizeH="0" baseline="0" dirty="0" smtClean="0">
                          <a:ln>
                            <a:noFill/>
                          </a:ln>
                          <a:effectLst/>
                          <a:latin typeface="+mn-lt"/>
                        </a:rPr>
                        <a:t> </a:t>
                      </a:r>
                      <a:r>
                        <a:rPr kumimoji="0" lang="it-IT" sz="1100" b="0" u="none" strike="noStrike" cap="none" normalizeH="0" baseline="0" dirty="0" err="1" smtClean="0">
                          <a:ln>
                            <a:noFill/>
                          </a:ln>
                          <a:effectLst/>
                          <a:latin typeface="+mn-lt"/>
                        </a:rPr>
                        <a:t>tuberculosis</a:t>
                      </a:r>
                      <a:r>
                        <a:rPr kumimoji="0" lang="it-IT" sz="1100" b="0" u="none" strike="noStrike" cap="none" normalizeH="0" baseline="0" dirty="0" smtClean="0">
                          <a:ln>
                            <a:noFill/>
                          </a:ln>
                          <a:effectLst/>
                          <a:latin typeface="+mn-lt"/>
                        </a:rPr>
                        <a:t> or </a:t>
                      </a:r>
                      <a:r>
                        <a:rPr kumimoji="0" lang="it-IT" sz="1100" b="0" u="none" strike="noStrike" cap="none" normalizeH="0" baseline="0" dirty="0" err="1" smtClean="0">
                          <a:ln>
                            <a:noFill/>
                          </a:ln>
                          <a:effectLst/>
                          <a:latin typeface="+mn-lt"/>
                        </a:rPr>
                        <a:t>vasculitis</a:t>
                      </a:r>
                      <a:endParaRPr kumimoji="0" lang="it-IT" sz="1100" b="0" u="none" strike="noStrike" cap="none" normalizeH="0" baseline="0" dirty="0" smtClean="0">
                        <a:ln>
                          <a:noFill/>
                        </a:ln>
                        <a:effectLst/>
                        <a:latin typeface="+mn-lt"/>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1100" b="0" u="none" strike="noStrike" cap="none" normalizeH="0" baseline="0" dirty="0" err="1" smtClean="0">
                          <a:ln>
                            <a:noFill/>
                          </a:ln>
                          <a:effectLst/>
                          <a:latin typeface="+mn-lt"/>
                        </a:rPr>
                        <a:t>Chronic</a:t>
                      </a:r>
                      <a:r>
                        <a:rPr kumimoji="0" lang="it-IT" sz="1100" b="0" u="none" strike="noStrike" cap="none" normalizeH="0" baseline="0" dirty="0" smtClean="0">
                          <a:ln>
                            <a:noFill/>
                          </a:ln>
                          <a:effectLst/>
                          <a:latin typeface="+mn-lt"/>
                        </a:rPr>
                        <a:t> and/or </a:t>
                      </a:r>
                      <a:r>
                        <a:rPr kumimoji="0" lang="it-IT" sz="1100" b="0" u="none" strike="noStrike" cap="none" normalizeH="0" baseline="0" dirty="0" err="1" smtClean="0">
                          <a:ln>
                            <a:noFill/>
                          </a:ln>
                          <a:effectLst/>
                          <a:latin typeface="+mn-lt"/>
                        </a:rPr>
                        <a:t>productive</a:t>
                      </a:r>
                      <a:r>
                        <a:rPr kumimoji="0" lang="it-IT" sz="1100" b="0" u="none" strike="noStrike" cap="none" normalizeH="0" baseline="0" dirty="0" smtClean="0">
                          <a:ln>
                            <a:noFill/>
                          </a:ln>
                          <a:effectLst/>
                          <a:latin typeface="+mn-lt"/>
                        </a:rPr>
                        <a:t> </a:t>
                      </a:r>
                      <a:r>
                        <a:rPr kumimoji="0" lang="it-IT" sz="1100" b="0" u="none" strike="noStrike" cap="none" normalizeH="0" baseline="0" dirty="0" err="1" smtClean="0">
                          <a:ln>
                            <a:noFill/>
                          </a:ln>
                          <a:effectLst/>
                          <a:latin typeface="+mn-lt"/>
                        </a:rPr>
                        <a:t>cough</a:t>
                      </a:r>
                      <a:r>
                        <a:rPr kumimoji="0" lang="it-IT" sz="1100" b="0" u="none" strike="noStrike" cap="none" normalizeH="0" baseline="0" dirty="0" smtClean="0">
                          <a:ln>
                            <a:noFill/>
                          </a:ln>
                          <a:effectLst/>
                          <a:latin typeface="+mn-lt"/>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1100" b="0" u="none" strike="noStrike" cap="none" normalizeH="0" baseline="0" dirty="0" err="1" smtClean="0">
                          <a:ln>
                            <a:noFill/>
                          </a:ln>
                          <a:effectLst/>
                          <a:latin typeface="+mn-lt"/>
                        </a:rPr>
                        <a:t>Allergic</a:t>
                      </a:r>
                      <a:r>
                        <a:rPr kumimoji="0" lang="it-IT" sz="1100" b="0" u="none" strike="noStrike" cap="none" normalizeH="0" baseline="0" dirty="0" smtClean="0">
                          <a:ln>
                            <a:noFill/>
                          </a:ln>
                          <a:effectLst/>
                          <a:latin typeface="+mn-lt"/>
                        </a:rPr>
                        <a:t> </a:t>
                      </a:r>
                      <a:r>
                        <a:rPr kumimoji="0" lang="it-IT" sz="1100" b="0" u="none" strike="noStrike" cap="none" normalizeH="0" baseline="0" dirty="0" err="1" smtClean="0">
                          <a:ln>
                            <a:noFill/>
                          </a:ln>
                          <a:effectLst/>
                          <a:latin typeface="+mn-lt"/>
                        </a:rPr>
                        <a:t>bronchopulmonary</a:t>
                      </a:r>
                      <a:r>
                        <a:rPr kumimoji="0" lang="it-IT" sz="1100" b="0" u="none" strike="noStrike" cap="none" normalizeH="0" baseline="0" dirty="0" smtClean="0">
                          <a:ln>
                            <a:noFill/>
                          </a:ln>
                          <a:effectLst/>
                          <a:latin typeface="+mn-lt"/>
                        </a:rPr>
                        <a:t> </a:t>
                      </a:r>
                      <a:r>
                        <a:rPr kumimoji="0" lang="it-IT" sz="1100" b="0" u="none" strike="noStrike" cap="none" normalizeH="0" baseline="0" dirty="0" err="1" smtClean="0">
                          <a:ln>
                            <a:noFill/>
                          </a:ln>
                          <a:effectLst/>
                          <a:latin typeface="+mn-lt"/>
                        </a:rPr>
                        <a:t>aspergillosis</a:t>
                      </a:r>
                      <a:r>
                        <a:rPr kumimoji="0" lang="it-IT" sz="1100" b="0" u="none" strike="noStrike" cap="none" normalizeH="0" baseline="0" dirty="0" smtClean="0">
                          <a:ln>
                            <a:noFill/>
                          </a:ln>
                          <a:effectLst/>
                          <a:latin typeface="+mn-lt"/>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1100" b="0" u="none" strike="noStrike" cap="none" normalizeH="0" baseline="0" dirty="0" err="1" smtClean="0">
                          <a:ln>
                            <a:noFill/>
                          </a:ln>
                          <a:effectLst/>
                          <a:latin typeface="+mn-lt"/>
                        </a:rPr>
                        <a:t>Nasal</a:t>
                      </a:r>
                      <a:r>
                        <a:rPr kumimoji="0" lang="it-IT" sz="1100" b="0" u="none" strike="noStrike" cap="none" normalizeH="0" baseline="0" dirty="0" smtClean="0">
                          <a:ln>
                            <a:noFill/>
                          </a:ln>
                          <a:effectLst/>
                          <a:latin typeface="+mn-lt"/>
                        </a:rPr>
                        <a:t> </a:t>
                      </a:r>
                      <a:r>
                        <a:rPr kumimoji="0" lang="it-IT" sz="1100" b="0" u="none" strike="noStrike" cap="none" normalizeH="0" baseline="0" dirty="0" err="1" smtClean="0">
                          <a:ln>
                            <a:noFill/>
                          </a:ln>
                          <a:effectLst/>
                          <a:latin typeface="+mn-lt"/>
                        </a:rPr>
                        <a:t>polyps</a:t>
                      </a:r>
                      <a:r>
                        <a:rPr kumimoji="0" lang="it-IT" sz="1100" b="0" u="none" strike="noStrike" cap="none" normalizeH="0" baseline="0" dirty="0" smtClean="0">
                          <a:ln>
                            <a:noFill/>
                          </a:ln>
                          <a:effectLst/>
                          <a:latin typeface="+mn-lt"/>
                        </a:rPr>
                        <a:t> in </a:t>
                      </a:r>
                      <a:r>
                        <a:rPr kumimoji="0" lang="it-IT" sz="1100" b="0" u="none" strike="noStrike" cap="none" normalizeH="0" baseline="0" dirty="0" err="1" smtClean="0">
                          <a:ln>
                            <a:noFill/>
                          </a:ln>
                          <a:effectLst/>
                          <a:latin typeface="+mn-lt"/>
                        </a:rPr>
                        <a:t>adults</a:t>
                      </a:r>
                      <a:r>
                        <a:rPr kumimoji="0" lang="it-IT" sz="1100" b="0" u="none" strike="noStrike" cap="none" normalizeH="0" baseline="0" dirty="0" smtClean="0">
                          <a:ln>
                            <a:noFill/>
                          </a:ln>
                          <a:effectLst/>
                          <a:latin typeface="+mn-lt"/>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1100" b="0" u="none" strike="noStrike" cap="none" normalizeH="0" baseline="0" dirty="0" err="1" smtClean="0">
                          <a:ln>
                            <a:noFill/>
                          </a:ln>
                          <a:effectLst/>
                          <a:latin typeface="+mn-lt"/>
                        </a:rPr>
                        <a:t>Radiological</a:t>
                      </a:r>
                      <a:r>
                        <a:rPr kumimoji="0" lang="it-IT" sz="1100" b="0" u="none" strike="noStrike" cap="none" normalizeH="0" baseline="0" dirty="0" smtClean="0">
                          <a:ln>
                            <a:noFill/>
                          </a:ln>
                          <a:effectLst/>
                          <a:latin typeface="+mn-lt"/>
                        </a:rPr>
                        <a:t> </a:t>
                      </a:r>
                      <a:r>
                        <a:rPr kumimoji="0" lang="it-IT" sz="1100" b="0" u="none" strike="noStrike" cap="none" normalizeH="0" baseline="0" dirty="0" err="1" smtClean="0">
                          <a:ln>
                            <a:noFill/>
                          </a:ln>
                          <a:effectLst/>
                          <a:latin typeface="+mn-lt"/>
                        </a:rPr>
                        <a:t>evidence</a:t>
                      </a:r>
                      <a:r>
                        <a:rPr kumimoji="0" lang="it-IT" sz="1100" b="0" u="none" strike="noStrike" cap="none" normalizeH="0" baseline="0" dirty="0" smtClean="0">
                          <a:ln>
                            <a:noFill/>
                          </a:ln>
                          <a:effectLst/>
                          <a:latin typeface="+mn-lt"/>
                        </a:rPr>
                        <a:t> </a:t>
                      </a:r>
                      <a:r>
                        <a:rPr kumimoji="0" lang="it-IT" sz="1100" b="0" u="none" strike="noStrike" cap="none" normalizeH="0" baseline="0" dirty="0" err="1" smtClean="0">
                          <a:ln>
                            <a:noFill/>
                          </a:ln>
                          <a:effectLst/>
                          <a:latin typeface="+mn-lt"/>
                        </a:rPr>
                        <a:t>of</a:t>
                      </a:r>
                      <a:r>
                        <a:rPr kumimoji="0" lang="it-IT" sz="1100" b="0" u="none" strike="noStrike" cap="none" normalizeH="0" baseline="0" dirty="0" smtClean="0">
                          <a:ln>
                            <a:noFill/>
                          </a:ln>
                          <a:effectLst/>
                          <a:latin typeface="+mn-lt"/>
                        </a:rPr>
                        <a:t> </a:t>
                      </a:r>
                      <a:r>
                        <a:rPr kumimoji="0" lang="it-IT" sz="1100" b="0" u="none" strike="noStrike" cap="none" normalizeH="0" baseline="0" dirty="0" err="1" smtClean="0">
                          <a:ln>
                            <a:noFill/>
                          </a:ln>
                          <a:effectLst/>
                          <a:latin typeface="+mn-lt"/>
                        </a:rPr>
                        <a:t>chronic</a:t>
                      </a:r>
                      <a:r>
                        <a:rPr kumimoji="0" lang="it-IT" sz="1100" b="0" u="none" strike="noStrike" cap="none" normalizeH="0" baseline="0" dirty="0" smtClean="0">
                          <a:ln>
                            <a:noFill/>
                          </a:ln>
                          <a:effectLst/>
                          <a:latin typeface="+mn-lt"/>
                        </a:rPr>
                        <a:t> </a:t>
                      </a:r>
                      <a:r>
                        <a:rPr kumimoji="0" lang="it-IT" sz="1100" b="0" u="none" strike="noStrike" cap="none" normalizeH="0" baseline="0" dirty="0" err="1" smtClean="0">
                          <a:ln>
                            <a:noFill/>
                          </a:ln>
                          <a:effectLst/>
                          <a:latin typeface="+mn-lt"/>
                        </a:rPr>
                        <a:t>pansinusitis</a:t>
                      </a:r>
                      <a:r>
                        <a:rPr kumimoji="0" lang="it-IT" sz="1100" b="0" u="none" strike="noStrike" cap="none" normalizeH="0" baseline="0" dirty="0" smtClean="0">
                          <a:ln>
                            <a:noFill/>
                          </a:ln>
                          <a:effectLst/>
                          <a:latin typeface="+mn-lt"/>
                        </a:rPr>
                        <a:t> </a:t>
                      </a:r>
                      <a:endParaRPr kumimoji="0" lang="it-IT" sz="1100" b="0" i="0" u="none" strike="noStrike" cap="none" normalizeH="0" baseline="0" dirty="0" smtClean="0">
                        <a:ln>
                          <a:noFill/>
                        </a:ln>
                        <a:solidFill>
                          <a:schemeClr val="tx1"/>
                        </a:solidFill>
                        <a:effectLst/>
                        <a:latin typeface="+mn-lt"/>
                      </a:endParaRPr>
                    </a:p>
                  </a:txBody>
                  <a:tcPr marT="45725" marB="45725" horzOverflow="overflow">
                    <a:solidFill>
                      <a:schemeClr val="accent1">
                        <a:lumMod val="20000"/>
                        <a:lumOff val="80000"/>
                      </a:schemeClr>
                    </a:solidFill>
                  </a:tcPr>
                </a:tc>
              </a:tr>
              <a:tr h="2743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u="none" strike="noStrike" cap="none" normalizeH="0" baseline="0" dirty="0" smtClean="0">
                          <a:ln>
                            <a:noFill/>
                          </a:ln>
                          <a:effectLst/>
                        </a:rPr>
                        <a:t>OTHER</a:t>
                      </a:r>
                      <a:endParaRPr kumimoji="0" lang="it-IT" sz="1200" b="1" i="0" u="none" strike="noStrike" cap="none" normalizeH="0" baseline="0" dirty="0" smtClean="0">
                        <a:ln>
                          <a:noFill/>
                        </a:ln>
                        <a:solidFill>
                          <a:schemeClr val="tx1"/>
                        </a:solidFill>
                        <a:effectLst/>
                        <a:latin typeface="Arial" pitchFamily="34" charset="0"/>
                      </a:endParaRPr>
                    </a:p>
                  </a:txBody>
                  <a:tcPr marT="45725" marB="45725" anchor="ctr" horzOverflow="overflow">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u="none" strike="noStrike" cap="none" normalizeH="0" baseline="0" dirty="0" smtClean="0">
                          <a:ln>
                            <a:noFill/>
                          </a:ln>
                          <a:effectLst/>
                        </a:rPr>
                        <a:t> OTHER </a:t>
                      </a:r>
                      <a:endParaRPr kumimoji="0" lang="it-IT" sz="1200" b="1" i="0" u="none" strike="noStrike" cap="none" normalizeH="0" baseline="0" dirty="0" smtClean="0">
                        <a:ln>
                          <a:noFill/>
                        </a:ln>
                        <a:solidFill>
                          <a:schemeClr val="tx1"/>
                        </a:solidFill>
                        <a:effectLst/>
                        <a:latin typeface="Arial" pitchFamily="34" charset="0"/>
                      </a:endParaRPr>
                    </a:p>
                  </a:txBody>
                  <a:tcPr marT="45725" marB="45725" anchor="ctr" horzOverflow="overflow">
                    <a:noFill/>
                  </a:tcPr>
                </a:tc>
              </a:tr>
              <a:tr h="50964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u="none" strike="noStrike" cap="none" normalizeH="0" baseline="0" dirty="0" err="1" smtClean="0">
                          <a:ln>
                            <a:noFill/>
                          </a:ln>
                          <a:effectLst/>
                        </a:rPr>
                        <a:t>Hypochloremic</a:t>
                      </a:r>
                      <a:r>
                        <a:rPr kumimoji="0" lang="it-IT" sz="1200" u="none" strike="noStrike" cap="none" normalizeH="0" baseline="0" dirty="0" smtClean="0">
                          <a:ln>
                            <a:noFill/>
                          </a:ln>
                          <a:effectLst/>
                        </a:rPr>
                        <a:t> </a:t>
                      </a:r>
                      <a:r>
                        <a:rPr kumimoji="0" lang="it-IT" sz="1200" u="none" strike="noStrike" cap="none" normalizeH="0" baseline="0" dirty="0" err="1" smtClean="0">
                          <a:ln>
                            <a:noFill/>
                          </a:ln>
                          <a:effectLst/>
                        </a:rPr>
                        <a:t>alkalosis</a:t>
                      </a:r>
                      <a:r>
                        <a:rPr kumimoji="0" lang="it-IT" sz="1200" u="none" strike="noStrike" cap="none" normalizeH="0" baseline="0" dirty="0" smtClean="0">
                          <a:ln>
                            <a:noFill/>
                          </a:ln>
                          <a:effectLst/>
                        </a:rPr>
                        <a:t> in the </a:t>
                      </a:r>
                      <a:r>
                        <a:rPr kumimoji="0" lang="it-IT" sz="1200" u="none" strike="noStrike" cap="none" normalizeH="0" baseline="0" dirty="0" err="1" smtClean="0">
                          <a:ln>
                            <a:noFill/>
                          </a:ln>
                          <a:effectLst/>
                        </a:rPr>
                        <a:t>absence</a:t>
                      </a:r>
                      <a:r>
                        <a:rPr kumimoji="0" lang="it-IT" sz="1200" u="none" strike="noStrike" cap="none" normalizeH="0" baseline="0" dirty="0" smtClean="0">
                          <a:ln>
                            <a:noFill/>
                          </a:ln>
                          <a:effectLst/>
                        </a:rPr>
                        <a:t> </a:t>
                      </a:r>
                      <a:r>
                        <a:rPr kumimoji="0" lang="it-IT" sz="1200" u="none" strike="noStrike" cap="none" normalizeH="0" baseline="0" dirty="0" err="1" smtClean="0">
                          <a:ln>
                            <a:noFill/>
                          </a:ln>
                          <a:effectLst/>
                        </a:rPr>
                        <a:t>of</a:t>
                      </a:r>
                      <a:r>
                        <a:rPr kumimoji="0" lang="it-IT" sz="1200" u="none" strike="noStrike" cap="none" normalizeH="0" baseline="0" dirty="0" smtClean="0">
                          <a:ln>
                            <a:noFill/>
                          </a:ln>
                          <a:effectLst/>
                        </a:rPr>
                        <a:t> </a:t>
                      </a:r>
                      <a:r>
                        <a:rPr kumimoji="0" lang="it-IT" sz="1200" u="none" strike="noStrike" cap="none" normalizeH="0" baseline="0" dirty="0" err="1" smtClean="0">
                          <a:ln>
                            <a:noFill/>
                          </a:ln>
                          <a:effectLst/>
                        </a:rPr>
                        <a:t>vomiting</a:t>
                      </a:r>
                      <a:r>
                        <a:rPr kumimoji="0" lang="it-IT" sz="1200" u="none" strike="noStrike" cap="none" normalizeH="0" baseline="0" dirty="0" smtClean="0">
                          <a:ln>
                            <a:noFill/>
                          </a:ln>
                          <a:effectLst/>
                        </a:rPr>
                        <a:t> </a:t>
                      </a:r>
                      <a:r>
                        <a:rPr kumimoji="0" lang="it-IT" sz="1200" u="none" strike="noStrike" cap="none" normalizeH="0" baseline="0" dirty="0" err="1" smtClean="0">
                          <a:ln>
                            <a:noFill/>
                          </a:ln>
                          <a:effectLst/>
                        </a:rPr>
                        <a:t>Congenital</a:t>
                      </a:r>
                      <a:r>
                        <a:rPr kumimoji="0" lang="it-IT" sz="1200" u="none" strike="noStrike" cap="none" normalizeH="0" baseline="0" dirty="0" smtClean="0">
                          <a:ln>
                            <a:noFill/>
                          </a:ln>
                          <a:effectLst/>
                        </a:rPr>
                        <a:t> </a:t>
                      </a:r>
                      <a:r>
                        <a:rPr kumimoji="0" lang="it-IT" sz="1200" u="none" strike="noStrike" cap="none" normalizeH="0" baseline="0" dirty="0" err="1" smtClean="0">
                          <a:ln>
                            <a:noFill/>
                          </a:ln>
                          <a:effectLst/>
                        </a:rPr>
                        <a:t>bilateral</a:t>
                      </a:r>
                      <a:r>
                        <a:rPr kumimoji="0" lang="it-IT" sz="1200" u="none" strike="noStrike" cap="none" normalizeH="0" baseline="0" dirty="0" smtClean="0">
                          <a:ln>
                            <a:noFill/>
                          </a:ln>
                          <a:effectLst/>
                        </a:rPr>
                        <a:t> </a:t>
                      </a:r>
                      <a:r>
                        <a:rPr kumimoji="0" lang="it-IT" sz="1200" u="none" strike="noStrike" cap="none" normalizeH="0" baseline="0" dirty="0" err="1" smtClean="0">
                          <a:ln>
                            <a:noFill/>
                          </a:ln>
                          <a:effectLst/>
                        </a:rPr>
                        <a:t>absence</a:t>
                      </a:r>
                      <a:r>
                        <a:rPr kumimoji="0" lang="it-IT" sz="1200" u="none" strike="noStrike" cap="none" normalizeH="0" baseline="0" dirty="0" smtClean="0">
                          <a:ln>
                            <a:noFill/>
                          </a:ln>
                          <a:effectLst/>
                        </a:rPr>
                        <a:t> </a:t>
                      </a:r>
                      <a:r>
                        <a:rPr kumimoji="0" lang="it-IT" sz="1200" u="none" strike="noStrike" cap="none" normalizeH="0" baseline="0" dirty="0" err="1" smtClean="0">
                          <a:ln>
                            <a:noFill/>
                          </a:ln>
                          <a:effectLst/>
                        </a:rPr>
                        <a:t>of</a:t>
                      </a:r>
                      <a:r>
                        <a:rPr kumimoji="0" lang="it-IT" sz="1200" u="none" strike="noStrike" cap="none" normalizeH="0" baseline="0" dirty="0" smtClean="0">
                          <a:ln>
                            <a:noFill/>
                          </a:ln>
                          <a:effectLst/>
                        </a:rPr>
                        <a:t> the </a:t>
                      </a:r>
                      <a:r>
                        <a:rPr kumimoji="0" lang="it-IT" sz="1200" u="none" strike="noStrike" cap="none" normalizeH="0" baseline="0" dirty="0" err="1" smtClean="0">
                          <a:ln>
                            <a:noFill/>
                          </a:ln>
                          <a:effectLst/>
                        </a:rPr>
                        <a:t>vas</a:t>
                      </a:r>
                      <a:r>
                        <a:rPr kumimoji="0" lang="it-IT" sz="1200" u="none" strike="noStrike" cap="none" normalizeH="0" baseline="0" dirty="0" smtClean="0">
                          <a:ln>
                            <a:noFill/>
                          </a:ln>
                          <a:effectLst/>
                        </a:rPr>
                        <a:t> </a:t>
                      </a:r>
                      <a:r>
                        <a:rPr kumimoji="0" lang="it-IT" sz="1200" u="none" strike="noStrike" cap="none" normalizeH="0" baseline="0" dirty="0" err="1" smtClean="0">
                          <a:ln>
                            <a:noFill/>
                          </a:ln>
                          <a:effectLst/>
                        </a:rPr>
                        <a:t>deferens</a:t>
                      </a:r>
                      <a:r>
                        <a:rPr kumimoji="0" lang="it-IT" sz="1200" u="none" strike="noStrike" cap="none" normalizeH="0" baseline="0" dirty="0" smtClean="0">
                          <a:ln>
                            <a:noFill/>
                          </a:ln>
                          <a:effectLst/>
                        </a:rPr>
                        <a:t> </a:t>
                      </a:r>
                      <a:endParaRPr kumimoji="0" lang="it-IT" sz="1200" b="1" i="0" u="none" strike="noStrike" cap="none" normalizeH="0" baseline="0" dirty="0" smtClean="0">
                        <a:ln>
                          <a:noFill/>
                        </a:ln>
                        <a:solidFill>
                          <a:schemeClr val="tx1"/>
                        </a:solidFill>
                        <a:effectLst/>
                        <a:latin typeface="Arial" pitchFamily="34" charset="0"/>
                      </a:endParaRPr>
                    </a:p>
                  </a:txBody>
                  <a:tcPr marT="45725" marB="45725" horzOverflow="overflow">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u="none" strike="noStrike" cap="none" normalizeH="0" baseline="0" dirty="0" err="1" smtClean="0">
                          <a:ln>
                            <a:noFill/>
                          </a:ln>
                          <a:effectLst/>
                        </a:rPr>
                        <a:t>Digital</a:t>
                      </a:r>
                      <a:r>
                        <a:rPr kumimoji="0" lang="it-IT" sz="1200" u="none" strike="noStrike" cap="none" normalizeH="0" baseline="0" dirty="0" smtClean="0">
                          <a:ln>
                            <a:noFill/>
                          </a:ln>
                          <a:effectLst/>
                        </a:rPr>
                        <a:t> </a:t>
                      </a:r>
                      <a:r>
                        <a:rPr kumimoji="0" lang="it-IT" sz="1200" u="none" strike="noStrike" cap="none" normalizeH="0" baseline="0" dirty="0" err="1" smtClean="0">
                          <a:ln>
                            <a:noFill/>
                          </a:ln>
                          <a:effectLst/>
                        </a:rPr>
                        <a:t>clubbing</a:t>
                      </a:r>
                      <a:endParaRPr kumimoji="0" lang="it-IT" sz="1200" u="none" strike="noStrike" cap="none" normalizeH="0" baseline="0" dirty="0" smtClean="0">
                        <a:ln>
                          <a:noFill/>
                        </a:ln>
                        <a:effectLst/>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u="none" strike="noStrike" cap="none" normalizeH="0" baseline="0" dirty="0" smtClean="0">
                          <a:ln>
                            <a:noFill/>
                          </a:ln>
                          <a:effectLst/>
                        </a:rPr>
                        <a:t> </a:t>
                      </a:r>
                      <a:r>
                        <a:rPr kumimoji="0" lang="it-IT" sz="1200" u="none" strike="noStrike" cap="none" normalizeH="0" baseline="0" dirty="0" err="1" smtClean="0">
                          <a:ln>
                            <a:noFill/>
                          </a:ln>
                          <a:effectLst/>
                        </a:rPr>
                        <a:t>Osteopenia</a:t>
                      </a:r>
                      <a:r>
                        <a:rPr kumimoji="0" lang="it-IT" sz="1200" u="none" strike="noStrike" cap="none" normalizeH="0" baseline="0" dirty="0" smtClean="0">
                          <a:ln>
                            <a:noFill/>
                          </a:ln>
                          <a:effectLst/>
                        </a:rPr>
                        <a:t>/</a:t>
                      </a:r>
                      <a:r>
                        <a:rPr kumimoji="0" lang="it-IT" sz="1200" u="none" strike="noStrike" cap="none" normalizeH="0" baseline="0" dirty="0" err="1" smtClean="0">
                          <a:ln>
                            <a:noFill/>
                          </a:ln>
                          <a:effectLst/>
                        </a:rPr>
                        <a:t>osteoporosis</a:t>
                      </a:r>
                      <a:r>
                        <a:rPr kumimoji="0" lang="it-IT" sz="1200" u="none" strike="noStrike" cap="none" normalizeH="0" baseline="0" dirty="0" smtClean="0">
                          <a:ln>
                            <a:noFill/>
                          </a:ln>
                          <a:effectLst/>
                        </a:rPr>
                        <a:t> </a:t>
                      </a:r>
                      <a:r>
                        <a:rPr kumimoji="0" lang="it-IT" sz="1200" u="none" strike="noStrike" cap="none" normalizeH="0" baseline="0" dirty="0" err="1" smtClean="0">
                          <a:ln>
                            <a:noFill/>
                          </a:ln>
                          <a:effectLst/>
                        </a:rPr>
                        <a:t>below</a:t>
                      </a:r>
                      <a:r>
                        <a:rPr kumimoji="0" lang="it-IT" sz="1200" u="none" strike="noStrike" cap="none" normalizeH="0" baseline="0" dirty="0" smtClean="0">
                          <a:ln>
                            <a:noFill/>
                          </a:ln>
                          <a:effectLst/>
                        </a:rPr>
                        <a:t> 40 </a:t>
                      </a:r>
                      <a:r>
                        <a:rPr kumimoji="0" lang="it-IT" sz="1200" u="none" strike="noStrike" cap="none" normalizeH="0" baseline="0" dirty="0" err="1" smtClean="0">
                          <a:ln>
                            <a:noFill/>
                          </a:ln>
                          <a:effectLst/>
                        </a:rPr>
                        <a:t>years</a:t>
                      </a:r>
                      <a:r>
                        <a:rPr kumimoji="0" lang="it-IT" sz="1200" u="none" strike="noStrike" cap="none" normalizeH="0" baseline="0" dirty="0" smtClean="0">
                          <a:ln>
                            <a:noFill/>
                          </a:ln>
                          <a:effectLst/>
                        </a:rPr>
                        <a:t> </a:t>
                      </a:r>
                      <a:r>
                        <a:rPr kumimoji="0" lang="it-IT" sz="1200" u="none" strike="noStrike" cap="none" normalizeH="0" baseline="0" dirty="0" err="1" smtClean="0">
                          <a:ln>
                            <a:noFill/>
                          </a:ln>
                          <a:effectLst/>
                        </a:rPr>
                        <a:t>of</a:t>
                      </a:r>
                      <a:r>
                        <a:rPr kumimoji="0" lang="it-IT" sz="1200" u="none" strike="noStrike" cap="none" normalizeH="0" baseline="0" dirty="0" smtClean="0">
                          <a:ln>
                            <a:noFill/>
                          </a:ln>
                          <a:effectLst/>
                        </a:rPr>
                        <a:t> </a:t>
                      </a:r>
                      <a:r>
                        <a:rPr kumimoji="0" lang="it-IT" sz="1200" u="none" strike="noStrike" cap="none" normalizeH="0" baseline="0" dirty="0" err="1" smtClean="0">
                          <a:ln>
                            <a:noFill/>
                          </a:ln>
                          <a:effectLst/>
                        </a:rPr>
                        <a:t>age</a:t>
                      </a:r>
                      <a:r>
                        <a:rPr kumimoji="0" lang="it-IT" sz="1200" u="none" strike="noStrike" cap="none" normalizeH="0" baseline="0" dirty="0" smtClean="0">
                          <a:ln>
                            <a:noFill/>
                          </a:ln>
                          <a:effectLst/>
                        </a:rPr>
                        <a:t> </a:t>
                      </a:r>
                      <a:r>
                        <a:rPr kumimoji="0" lang="it-IT" sz="1200" u="none" strike="noStrike" cap="none" normalizeH="0" baseline="0" dirty="0" err="1" smtClean="0">
                          <a:ln>
                            <a:noFill/>
                          </a:ln>
                          <a:effectLst/>
                        </a:rPr>
                        <a:t>Atypical</a:t>
                      </a:r>
                      <a:r>
                        <a:rPr kumimoji="0" lang="it-IT" sz="1200" u="none" strike="noStrike" cap="none" normalizeH="0" baseline="0" dirty="0" smtClean="0">
                          <a:ln>
                            <a:noFill/>
                          </a:ln>
                          <a:effectLst/>
                        </a:rPr>
                        <a:t> </a:t>
                      </a:r>
                      <a:r>
                        <a:rPr kumimoji="0" lang="it-IT" sz="1200" u="none" strike="noStrike" cap="none" normalizeH="0" baseline="0" dirty="0" err="1" smtClean="0">
                          <a:ln>
                            <a:noFill/>
                          </a:ln>
                          <a:effectLst/>
                        </a:rPr>
                        <a:t>diabetes</a:t>
                      </a:r>
                      <a:r>
                        <a:rPr kumimoji="0" lang="it-IT" sz="1200" u="none" strike="noStrike" cap="none" normalizeH="0" baseline="0" dirty="0" smtClean="0">
                          <a:ln>
                            <a:noFill/>
                          </a:ln>
                          <a:effectLst/>
                        </a:rPr>
                        <a:t> </a:t>
                      </a:r>
                      <a:endParaRPr kumimoji="0" lang="it-IT" sz="1200" b="1" i="0" u="none" strike="noStrike" cap="none" normalizeH="0" baseline="0" dirty="0" smtClean="0">
                        <a:ln>
                          <a:noFill/>
                        </a:ln>
                        <a:solidFill>
                          <a:schemeClr val="tx1"/>
                        </a:solidFill>
                        <a:effectLst/>
                        <a:latin typeface="Arial" pitchFamily="34" charset="0"/>
                      </a:endParaRPr>
                    </a:p>
                  </a:txBody>
                  <a:tcPr marT="45725" marB="45725" horzOverflow="overflow">
                    <a:solidFill>
                      <a:schemeClr val="accent1">
                        <a:lumMod val="20000"/>
                        <a:lumOff val="80000"/>
                      </a:schemeClr>
                    </a:solidFill>
                  </a:tcPr>
                </a:tc>
              </a:tr>
            </a:tbl>
          </a:graphicData>
        </a:graphic>
      </p:graphicFrame>
      <p:sp>
        <p:nvSpPr>
          <p:cNvPr id="13330" name="Rettangolo 5"/>
          <p:cNvSpPr>
            <a:spLocks noChangeArrowheads="1"/>
          </p:cNvSpPr>
          <p:nvPr/>
        </p:nvSpPr>
        <p:spPr bwMode="auto">
          <a:xfrm>
            <a:off x="2501900" y="6362700"/>
            <a:ext cx="6318250" cy="522288"/>
          </a:xfrm>
          <a:prstGeom prst="rect">
            <a:avLst/>
          </a:prstGeom>
          <a:noFill/>
          <a:ln w="9525">
            <a:noFill/>
            <a:miter lim="800000"/>
            <a:headEnd/>
            <a:tailEnd/>
          </a:ln>
        </p:spPr>
        <p:txBody>
          <a:bodyPr>
            <a:spAutoFit/>
          </a:bodyPr>
          <a:lstStyle/>
          <a:p>
            <a:pPr algn="r"/>
            <a:r>
              <a:rPr lang="it-IT" sz="1400" b="1">
                <a:latin typeface="Calibri" pitchFamily="34" charset="0"/>
              </a:rPr>
              <a:t>Cystic fibrosis: terminology and diagnostic algorithms</a:t>
            </a:r>
          </a:p>
          <a:p>
            <a:pPr algn="r"/>
            <a:r>
              <a:rPr lang="it-IT" sz="1400" b="1">
                <a:latin typeface="Calibri" pitchFamily="34" charset="0"/>
              </a:rPr>
              <a:t>Thorax 2006; 61:627-635</a:t>
            </a:r>
          </a:p>
        </p:txBody>
      </p:sp>
      <p:sp>
        <p:nvSpPr>
          <p:cNvPr id="5" name="Ovale 4"/>
          <p:cNvSpPr/>
          <p:nvPr/>
        </p:nvSpPr>
        <p:spPr>
          <a:xfrm>
            <a:off x="6156325" y="2133600"/>
            <a:ext cx="1152525" cy="431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33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heckerboard(across)">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arrotondato 1"/>
          <p:cNvSpPr>
            <a:spLocks noChangeArrowheads="1"/>
          </p:cNvSpPr>
          <p:nvPr/>
        </p:nvSpPr>
        <p:spPr bwMode="auto">
          <a:xfrm>
            <a:off x="250825" y="115888"/>
            <a:ext cx="8745538" cy="584200"/>
          </a:xfrm>
          <a:prstGeom prst="roundRect">
            <a:avLst>
              <a:gd name="adj" fmla="val 16667"/>
            </a:avLst>
          </a:prstGeom>
          <a:solidFill>
            <a:schemeClr val="bg1"/>
          </a:solidFill>
          <a:ln w="76200">
            <a:solidFill>
              <a:srgbClr val="008000"/>
            </a:solidFill>
            <a:round/>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r>
              <a:rPr lang="it-IT" sz="2400" b="1" dirty="0">
                <a:solidFill>
                  <a:srgbClr val="008000"/>
                </a:solidFill>
                <a:latin typeface="+mn-lt"/>
              </a:rPr>
              <a:t>STUDIO MOLECOLARE  PER LA FIBROSI CISTICA</a:t>
            </a:r>
          </a:p>
        </p:txBody>
      </p:sp>
      <p:sp>
        <p:nvSpPr>
          <p:cNvPr id="15363" name="Rettangolo arrotondato 4"/>
          <p:cNvSpPr>
            <a:spLocks noChangeArrowheads="1"/>
          </p:cNvSpPr>
          <p:nvPr/>
        </p:nvSpPr>
        <p:spPr bwMode="auto">
          <a:xfrm>
            <a:off x="179388" y="836613"/>
            <a:ext cx="8713787" cy="1368425"/>
          </a:xfrm>
          <a:prstGeom prst="roundRect">
            <a:avLst>
              <a:gd name="adj" fmla="val 13861"/>
            </a:avLst>
          </a:prstGeom>
          <a:solidFill>
            <a:schemeClr val="bg1"/>
          </a:solidFill>
          <a:ln w="57150" algn="ctr">
            <a:solidFill>
              <a:srgbClr val="92D050"/>
            </a:solidFill>
            <a:round/>
            <a:headEnd/>
            <a:tailEnd/>
          </a:ln>
        </p:spPr>
        <p:txBody>
          <a:bodyPr/>
          <a:lstStyle/>
          <a:p>
            <a:pPr eaLnBrk="0" hangingPunct="0">
              <a:spcBef>
                <a:spcPct val="20000"/>
              </a:spcBef>
              <a:buFont typeface="Arial" charset="0"/>
              <a:buNone/>
            </a:pPr>
            <a:r>
              <a:rPr lang="it-IT">
                <a:latin typeface="Calibri" pitchFamily="34" charset="0"/>
              </a:rPr>
              <a:t>Il genotipo </a:t>
            </a:r>
            <a:r>
              <a:rPr lang="it-IT" b="1">
                <a:latin typeface="Calibri" pitchFamily="34" charset="0"/>
              </a:rPr>
              <a:t>R75Q/5T-12 TG </a:t>
            </a:r>
            <a:r>
              <a:rPr lang="it-IT">
                <a:latin typeface="Calibri" pitchFamily="34" charset="0"/>
              </a:rPr>
              <a:t>è compatibile con lo stato di affetto da una forma lieve o atipica di Fibrosi Cistica, quest’ultima detta anche </a:t>
            </a:r>
            <a:r>
              <a:rPr lang="it-IT" b="1">
                <a:latin typeface="Calibri" pitchFamily="34" charset="0"/>
              </a:rPr>
              <a:t>CFTR Related Disorder </a:t>
            </a:r>
            <a:r>
              <a:rPr lang="it-IT">
                <a:latin typeface="Calibri" pitchFamily="34" charset="0"/>
              </a:rPr>
              <a:t>(CFTR-RD); per poter confermare che le due mutazioni R75Q e 5T-12TG sono presenti in </a:t>
            </a:r>
            <a:r>
              <a:rPr lang="it-IT" i="1">
                <a:latin typeface="Calibri" pitchFamily="34" charset="0"/>
              </a:rPr>
              <a:t>trans </a:t>
            </a:r>
            <a:r>
              <a:rPr lang="it-IT">
                <a:latin typeface="Calibri" pitchFamily="34" charset="0"/>
              </a:rPr>
              <a:t>(sui due differenti alleli), si suggerisce di estendere l’analisi molecolare ai due genitori</a:t>
            </a:r>
          </a:p>
        </p:txBody>
      </p:sp>
      <p:sp>
        <p:nvSpPr>
          <p:cNvPr id="15364" name="Rectangle 70"/>
          <p:cNvSpPr>
            <a:spLocks noChangeArrowheads="1"/>
          </p:cNvSpPr>
          <p:nvPr/>
        </p:nvSpPr>
        <p:spPr bwMode="auto">
          <a:xfrm>
            <a:off x="2627313" y="2276475"/>
            <a:ext cx="1081087" cy="936625"/>
          </a:xfrm>
          <a:prstGeom prst="rect">
            <a:avLst/>
          </a:prstGeom>
          <a:noFill/>
          <a:ln w="28575">
            <a:solidFill>
              <a:schemeClr val="tx1"/>
            </a:solidFill>
            <a:miter lim="800000"/>
            <a:headEnd/>
            <a:tailEnd/>
          </a:ln>
        </p:spPr>
        <p:txBody>
          <a:bodyPr wrap="none" anchor="ctr"/>
          <a:lstStyle/>
          <a:p>
            <a:endParaRPr lang="it-IT">
              <a:latin typeface="Calibri" pitchFamily="34" charset="0"/>
            </a:endParaRPr>
          </a:p>
        </p:txBody>
      </p:sp>
      <p:sp>
        <p:nvSpPr>
          <p:cNvPr id="15365" name="Oval 71"/>
          <p:cNvSpPr>
            <a:spLocks noChangeArrowheads="1"/>
          </p:cNvSpPr>
          <p:nvPr/>
        </p:nvSpPr>
        <p:spPr bwMode="auto">
          <a:xfrm>
            <a:off x="4572000" y="2276475"/>
            <a:ext cx="1439863" cy="1152525"/>
          </a:xfrm>
          <a:prstGeom prst="ellipse">
            <a:avLst/>
          </a:prstGeom>
          <a:noFill/>
          <a:ln w="28575">
            <a:solidFill>
              <a:schemeClr val="tx1"/>
            </a:solidFill>
            <a:round/>
            <a:headEnd/>
            <a:tailEnd/>
          </a:ln>
        </p:spPr>
        <p:txBody>
          <a:bodyPr wrap="none" anchor="ctr"/>
          <a:lstStyle/>
          <a:p>
            <a:endParaRPr lang="it-IT">
              <a:latin typeface="Calibri" pitchFamily="34" charset="0"/>
            </a:endParaRPr>
          </a:p>
        </p:txBody>
      </p:sp>
      <p:sp>
        <p:nvSpPr>
          <p:cNvPr id="15366" name="Line 72"/>
          <p:cNvSpPr>
            <a:spLocks noChangeShapeType="1"/>
          </p:cNvSpPr>
          <p:nvPr/>
        </p:nvSpPr>
        <p:spPr bwMode="auto">
          <a:xfrm>
            <a:off x="3708400" y="2781300"/>
            <a:ext cx="863600" cy="0"/>
          </a:xfrm>
          <a:prstGeom prst="line">
            <a:avLst/>
          </a:prstGeom>
          <a:noFill/>
          <a:ln w="28575">
            <a:solidFill>
              <a:schemeClr val="tx1"/>
            </a:solidFill>
            <a:round/>
            <a:headEnd/>
            <a:tailEnd/>
          </a:ln>
        </p:spPr>
        <p:txBody>
          <a:bodyPr/>
          <a:lstStyle/>
          <a:p>
            <a:endParaRPr lang="it-IT"/>
          </a:p>
        </p:txBody>
      </p:sp>
      <p:sp>
        <p:nvSpPr>
          <p:cNvPr id="15367" name="Line 73"/>
          <p:cNvSpPr>
            <a:spLocks noChangeShapeType="1"/>
          </p:cNvSpPr>
          <p:nvPr/>
        </p:nvSpPr>
        <p:spPr bwMode="auto">
          <a:xfrm>
            <a:off x="4211638" y="2781300"/>
            <a:ext cx="0" cy="504825"/>
          </a:xfrm>
          <a:prstGeom prst="line">
            <a:avLst/>
          </a:prstGeom>
          <a:noFill/>
          <a:ln w="28575">
            <a:solidFill>
              <a:schemeClr val="tx1"/>
            </a:solidFill>
            <a:round/>
            <a:headEnd/>
            <a:tailEnd/>
          </a:ln>
        </p:spPr>
        <p:txBody>
          <a:bodyPr/>
          <a:lstStyle/>
          <a:p>
            <a:endParaRPr lang="it-IT"/>
          </a:p>
        </p:txBody>
      </p:sp>
      <p:sp>
        <p:nvSpPr>
          <p:cNvPr id="15368" name="Line 77"/>
          <p:cNvSpPr>
            <a:spLocks noChangeShapeType="1"/>
          </p:cNvSpPr>
          <p:nvPr/>
        </p:nvSpPr>
        <p:spPr bwMode="auto">
          <a:xfrm>
            <a:off x="4211638" y="3284538"/>
            <a:ext cx="0" cy="431800"/>
          </a:xfrm>
          <a:prstGeom prst="line">
            <a:avLst/>
          </a:prstGeom>
          <a:noFill/>
          <a:ln w="28575">
            <a:solidFill>
              <a:schemeClr val="tx1"/>
            </a:solidFill>
            <a:round/>
            <a:headEnd/>
            <a:tailEnd/>
          </a:ln>
        </p:spPr>
        <p:txBody>
          <a:bodyPr/>
          <a:lstStyle/>
          <a:p>
            <a:endParaRPr lang="it-IT"/>
          </a:p>
        </p:txBody>
      </p:sp>
      <p:sp>
        <p:nvSpPr>
          <p:cNvPr id="15369" name="Rectangle 80"/>
          <p:cNvSpPr>
            <a:spLocks noChangeArrowheads="1"/>
          </p:cNvSpPr>
          <p:nvPr/>
        </p:nvSpPr>
        <p:spPr bwMode="auto">
          <a:xfrm>
            <a:off x="3708400" y="3716338"/>
            <a:ext cx="1008063" cy="936625"/>
          </a:xfrm>
          <a:prstGeom prst="rect">
            <a:avLst/>
          </a:prstGeom>
          <a:noFill/>
          <a:ln w="28575">
            <a:solidFill>
              <a:schemeClr val="tx1"/>
            </a:solidFill>
            <a:miter lim="800000"/>
            <a:headEnd/>
            <a:tailEnd/>
          </a:ln>
        </p:spPr>
        <p:txBody>
          <a:bodyPr wrap="none" anchor="ctr"/>
          <a:lstStyle/>
          <a:p>
            <a:endParaRPr lang="it-IT">
              <a:latin typeface="Calibri" pitchFamily="34" charset="0"/>
            </a:endParaRPr>
          </a:p>
        </p:txBody>
      </p:sp>
      <p:sp>
        <p:nvSpPr>
          <p:cNvPr id="15370" name="CasellaDiTesto 15"/>
          <p:cNvSpPr txBox="1">
            <a:spLocks noChangeArrowheads="1"/>
          </p:cNvSpPr>
          <p:nvPr/>
        </p:nvSpPr>
        <p:spPr bwMode="auto">
          <a:xfrm>
            <a:off x="2843213" y="2492375"/>
            <a:ext cx="792162" cy="369888"/>
          </a:xfrm>
          <a:prstGeom prst="rect">
            <a:avLst/>
          </a:prstGeom>
          <a:noFill/>
          <a:ln w="9525">
            <a:noFill/>
            <a:miter lim="800000"/>
            <a:headEnd/>
            <a:tailEnd/>
          </a:ln>
        </p:spPr>
        <p:txBody>
          <a:bodyPr>
            <a:spAutoFit/>
          </a:bodyPr>
          <a:lstStyle/>
          <a:p>
            <a:r>
              <a:rPr lang="it-IT">
                <a:latin typeface="Calibri" pitchFamily="34" charset="0"/>
              </a:rPr>
              <a:t>R75Q </a:t>
            </a:r>
          </a:p>
        </p:txBody>
      </p:sp>
      <p:sp>
        <p:nvSpPr>
          <p:cNvPr id="15371" name="CasellaDiTesto 16"/>
          <p:cNvSpPr txBox="1">
            <a:spLocks noChangeArrowheads="1"/>
          </p:cNvSpPr>
          <p:nvPr/>
        </p:nvSpPr>
        <p:spPr bwMode="auto">
          <a:xfrm>
            <a:off x="4754563" y="2349500"/>
            <a:ext cx="969962" cy="922338"/>
          </a:xfrm>
          <a:prstGeom prst="rect">
            <a:avLst/>
          </a:prstGeom>
          <a:noFill/>
          <a:ln w="9525">
            <a:noFill/>
            <a:miter lim="800000"/>
            <a:headEnd/>
            <a:tailEnd/>
          </a:ln>
        </p:spPr>
        <p:txBody>
          <a:bodyPr wrap="none">
            <a:spAutoFit/>
          </a:bodyPr>
          <a:lstStyle/>
          <a:p>
            <a:pPr algn="ctr"/>
            <a:r>
              <a:rPr lang="it-IT">
                <a:latin typeface="Calibri" pitchFamily="34" charset="0"/>
              </a:rPr>
              <a:t>R75Q </a:t>
            </a:r>
          </a:p>
          <a:p>
            <a:pPr algn="ctr"/>
            <a:r>
              <a:rPr lang="it-IT">
                <a:latin typeface="Calibri" pitchFamily="34" charset="0"/>
              </a:rPr>
              <a:t>/</a:t>
            </a:r>
          </a:p>
          <a:p>
            <a:pPr algn="ctr"/>
            <a:r>
              <a:rPr lang="it-IT">
                <a:latin typeface="Calibri" pitchFamily="34" charset="0"/>
              </a:rPr>
              <a:t>5T-12TG</a:t>
            </a:r>
          </a:p>
        </p:txBody>
      </p:sp>
      <p:sp>
        <p:nvSpPr>
          <p:cNvPr id="15372" name="CasellaDiTesto 17"/>
          <p:cNvSpPr txBox="1">
            <a:spLocks noChangeArrowheads="1"/>
          </p:cNvSpPr>
          <p:nvPr/>
        </p:nvSpPr>
        <p:spPr bwMode="auto">
          <a:xfrm>
            <a:off x="3708400" y="3789363"/>
            <a:ext cx="969963" cy="922337"/>
          </a:xfrm>
          <a:prstGeom prst="rect">
            <a:avLst/>
          </a:prstGeom>
          <a:noFill/>
          <a:ln w="9525">
            <a:noFill/>
            <a:miter lim="800000"/>
            <a:headEnd/>
            <a:tailEnd/>
          </a:ln>
        </p:spPr>
        <p:txBody>
          <a:bodyPr wrap="none">
            <a:spAutoFit/>
          </a:bodyPr>
          <a:lstStyle/>
          <a:p>
            <a:pPr algn="ctr"/>
            <a:r>
              <a:rPr lang="it-IT">
                <a:latin typeface="Calibri" pitchFamily="34" charset="0"/>
              </a:rPr>
              <a:t>R75Q </a:t>
            </a:r>
          </a:p>
          <a:p>
            <a:pPr algn="ctr"/>
            <a:r>
              <a:rPr lang="it-IT">
                <a:latin typeface="Calibri" pitchFamily="34" charset="0"/>
              </a:rPr>
              <a:t>/</a:t>
            </a:r>
          </a:p>
          <a:p>
            <a:pPr algn="ctr"/>
            <a:r>
              <a:rPr lang="it-IT">
                <a:latin typeface="Calibri" pitchFamily="34" charset="0"/>
              </a:rPr>
              <a:t>5T-12TG</a:t>
            </a:r>
          </a:p>
        </p:txBody>
      </p:sp>
      <p:sp>
        <p:nvSpPr>
          <p:cNvPr id="15373" name="Rettangolo arrotondato 4"/>
          <p:cNvSpPr>
            <a:spLocks noChangeArrowheads="1"/>
          </p:cNvSpPr>
          <p:nvPr/>
        </p:nvSpPr>
        <p:spPr bwMode="auto">
          <a:xfrm>
            <a:off x="250825" y="4868863"/>
            <a:ext cx="8713788" cy="1800225"/>
          </a:xfrm>
          <a:prstGeom prst="roundRect">
            <a:avLst>
              <a:gd name="adj" fmla="val 13861"/>
            </a:avLst>
          </a:prstGeom>
          <a:solidFill>
            <a:schemeClr val="bg1"/>
          </a:solidFill>
          <a:ln w="57150" algn="ctr">
            <a:solidFill>
              <a:srgbClr val="92D050"/>
            </a:solidFill>
            <a:round/>
            <a:headEnd/>
            <a:tailEnd/>
          </a:ln>
        </p:spPr>
        <p:txBody>
          <a:bodyPr/>
          <a:lstStyle/>
          <a:p>
            <a:pPr eaLnBrk="0" hangingPunct="0">
              <a:spcBef>
                <a:spcPct val="20000"/>
              </a:spcBef>
            </a:pPr>
            <a:r>
              <a:rPr lang="it-IT" sz="2000">
                <a:latin typeface="Calibri" pitchFamily="34" charset="0"/>
              </a:rPr>
              <a:t>Dai risultati dell’analisi molecolare eseguita sui genitori è possibile concludere che la sostituzione R75Q e la mutazione lieve 5T-12TG sono presenti </a:t>
            </a:r>
            <a:r>
              <a:rPr lang="it-IT" sz="2000" i="1">
                <a:latin typeface="Calibri" pitchFamily="34" charset="0"/>
              </a:rPr>
              <a:t>in trans </a:t>
            </a:r>
            <a:r>
              <a:rPr lang="it-IT" sz="2000">
                <a:latin typeface="Calibri" pitchFamily="34" charset="0"/>
              </a:rPr>
              <a:t>nel figlio; pertanto </a:t>
            </a:r>
            <a:r>
              <a:rPr lang="it-IT" sz="2000" b="1">
                <a:latin typeface="Calibri" pitchFamily="34" charset="0"/>
              </a:rPr>
              <a:t>il genotipo di Rocco è R75Q/ 5T-12TG </a:t>
            </a:r>
            <a:r>
              <a:rPr lang="it-IT" sz="2000">
                <a:latin typeface="Calibri" pitchFamily="34" charset="0"/>
              </a:rPr>
              <a:t>e tale genotipo è compatibile con lo stato di affetto da una forma lieve o atipica di Fibrosi cistica detta anche </a:t>
            </a:r>
            <a:r>
              <a:rPr lang="it-IT" sz="2000" b="1">
                <a:latin typeface="Calibri" pitchFamily="34" charset="0"/>
              </a:rPr>
              <a:t>CFTR Related Disorder</a:t>
            </a:r>
          </a:p>
        </p:txBody>
      </p:sp>
      <p:sp>
        <p:nvSpPr>
          <p:cNvPr id="15374" name="CasellaDiTesto 13"/>
          <p:cNvSpPr txBox="1">
            <a:spLocks noChangeArrowheads="1"/>
          </p:cNvSpPr>
          <p:nvPr/>
        </p:nvSpPr>
        <p:spPr bwMode="auto">
          <a:xfrm>
            <a:off x="6500813" y="3286125"/>
            <a:ext cx="2320925" cy="646113"/>
          </a:xfrm>
          <a:prstGeom prst="rect">
            <a:avLst/>
          </a:prstGeom>
          <a:noFill/>
          <a:ln w="9525">
            <a:noFill/>
            <a:miter lim="800000"/>
            <a:headEnd/>
            <a:tailEnd/>
          </a:ln>
        </p:spPr>
        <p:txBody>
          <a:bodyPr wrap="none">
            <a:spAutoFit/>
          </a:bodyPr>
          <a:lstStyle/>
          <a:p>
            <a:r>
              <a:rPr lang="it-IT">
                <a:latin typeface="Calibri" pitchFamily="34" charset="0"/>
              </a:rPr>
              <a:t>Quale metodica?</a:t>
            </a:r>
          </a:p>
          <a:p>
            <a:r>
              <a:rPr lang="it-IT">
                <a:latin typeface="Calibri" pitchFamily="34" charset="0"/>
              </a:rPr>
              <a:t>Con il sequenziamento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36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36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36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36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36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37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37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37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373"/>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grpId="0" nodeType="afterEffect">
                                  <p:stCondLst>
                                    <p:cond delay="0"/>
                                  </p:stCondLst>
                                  <p:childTnLst>
                                    <p:set>
                                      <p:cBhvr>
                                        <p:cTn id="31" dur="1" fill="hold">
                                          <p:stCondLst>
                                            <p:cond delay="0"/>
                                          </p:stCondLst>
                                        </p:cTn>
                                        <p:tgtEl>
                                          <p:spTgt spid="153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animBg="1"/>
      <p:bldP spid="15364" grpId="0" animBg="1"/>
      <p:bldP spid="15365" grpId="0" animBg="1"/>
      <p:bldP spid="15366" grpId="0" animBg="1"/>
      <p:bldP spid="15367" grpId="0" animBg="1"/>
      <p:bldP spid="15368" grpId="0" animBg="1"/>
      <p:bldP spid="15369" grpId="0" animBg="1"/>
      <p:bldP spid="15370" grpId="0"/>
      <p:bldP spid="15371" grpId="0"/>
      <p:bldP spid="15372" grpId="0"/>
      <p:bldP spid="15373" grpId="0" animBg="1"/>
      <p:bldP spid="1537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foto CF4"/>
          <p:cNvPicPr>
            <a:picLocks noChangeAspect="1" noChangeArrowheads="1"/>
          </p:cNvPicPr>
          <p:nvPr/>
        </p:nvPicPr>
        <p:blipFill>
          <a:blip r:embed="rId2" cstate="print"/>
          <a:srcRect/>
          <a:stretch>
            <a:fillRect/>
          </a:stretch>
        </p:blipFill>
        <p:spPr bwMode="auto">
          <a:xfrm>
            <a:off x="-36513" y="260350"/>
            <a:ext cx="3519488" cy="6302375"/>
          </a:xfrm>
          <a:prstGeom prst="rect">
            <a:avLst/>
          </a:prstGeom>
          <a:noFill/>
          <a:ln w="9525">
            <a:noFill/>
            <a:miter lim="800000"/>
            <a:headEnd/>
            <a:tailEnd/>
          </a:ln>
        </p:spPr>
      </p:pic>
      <p:sp>
        <p:nvSpPr>
          <p:cNvPr id="15363" name="Rettangolo 2"/>
          <p:cNvSpPr>
            <a:spLocks noChangeArrowheads="1"/>
          </p:cNvSpPr>
          <p:nvPr/>
        </p:nvSpPr>
        <p:spPr bwMode="auto">
          <a:xfrm>
            <a:off x="3635896" y="1052737"/>
            <a:ext cx="4032448" cy="5478423"/>
          </a:xfrm>
          <a:prstGeom prst="rect">
            <a:avLst/>
          </a:prstGeom>
          <a:noFill/>
          <a:ln w="9525">
            <a:noFill/>
            <a:miter lim="800000"/>
            <a:headEnd/>
            <a:tailEnd/>
          </a:ln>
        </p:spPr>
        <p:txBody>
          <a:bodyPr wrap="square">
            <a:spAutoFit/>
          </a:bodyPr>
          <a:lstStyle/>
          <a:p>
            <a:r>
              <a:rPr lang="it-IT" sz="1400" dirty="0"/>
              <a:t> Proteina multifunzionale ubiquitaria presente sulla membrana apicale delle cellule epiteliali delle ghiandole esocrine</a:t>
            </a:r>
          </a:p>
          <a:p>
            <a:endParaRPr lang="it-IT" sz="1400" dirty="0"/>
          </a:p>
          <a:p>
            <a:r>
              <a:rPr lang="it-IT" sz="1400" dirty="0"/>
              <a:t>Proteina canale del Cloro</a:t>
            </a:r>
          </a:p>
          <a:p>
            <a:endParaRPr lang="it-IT" sz="1400" dirty="0"/>
          </a:p>
          <a:p>
            <a:r>
              <a:rPr lang="it-IT" sz="1400" dirty="0"/>
              <a:t>Regola la funzione di altri canali </a:t>
            </a:r>
          </a:p>
          <a:p>
            <a:r>
              <a:rPr lang="it-IT" sz="1400" dirty="0"/>
              <a:t>( Cl/HCO3)</a:t>
            </a:r>
          </a:p>
          <a:p>
            <a:endParaRPr lang="it-IT" sz="1400" dirty="0"/>
          </a:p>
          <a:p>
            <a:r>
              <a:rPr lang="it-IT" sz="1400" dirty="0"/>
              <a:t> Funge da trasportatore del </a:t>
            </a:r>
          </a:p>
          <a:p>
            <a:r>
              <a:rPr lang="it-IT" sz="1400" dirty="0"/>
              <a:t>  </a:t>
            </a:r>
            <a:r>
              <a:rPr lang="it-IT" sz="1400" dirty="0" err="1"/>
              <a:t>glutatione</a:t>
            </a:r>
            <a:endParaRPr lang="it-IT" sz="1400" dirty="0"/>
          </a:p>
          <a:p>
            <a:endParaRPr lang="it-IT" sz="1400" dirty="0"/>
          </a:p>
          <a:p>
            <a:r>
              <a:rPr lang="it-IT" sz="1400" dirty="0"/>
              <a:t> Svolge un ruolo nella  regolazione</a:t>
            </a:r>
          </a:p>
          <a:p>
            <a:r>
              <a:rPr lang="it-IT" sz="1400" dirty="0"/>
              <a:t>  del pH  intracellulare</a:t>
            </a:r>
          </a:p>
          <a:p>
            <a:endParaRPr lang="it-IT" sz="1400" dirty="0"/>
          </a:p>
          <a:p>
            <a:r>
              <a:rPr lang="it-IT" sz="1400" dirty="0"/>
              <a:t> Attiva gap </a:t>
            </a:r>
            <a:r>
              <a:rPr lang="it-IT" sz="1400" dirty="0" err="1"/>
              <a:t>junctions</a:t>
            </a:r>
            <a:endParaRPr lang="it-IT" sz="1400" dirty="0"/>
          </a:p>
          <a:p>
            <a:endParaRPr lang="it-IT" sz="1400" dirty="0"/>
          </a:p>
          <a:p>
            <a:r>
              <a:rPr lang="it-IT" sz="1400" dirty="0"/>
              <a:t> Funge da recettore per </a:t>
            </a:r>
            <a:r>
              <a:rPr lang="it-IT" sz="1400" dirty="0" err="1"/>
              <a:t>Pseudomonas</a:t>
            </a:r>
            <a:r>
              <a:rPr lang="it-IT" sz="1400" dirty="0"/>
              <a:t> </a:t>
            </a:r>
          </a:p>
          <a:p>
            <a:r>
              <a:rPr lang="it-IT" sz="1400" dirty="0"/>
              <a:t>  </a:t>
            </a:r>
            <a:r>
              <a:rPr lang="it-IT" sz="1400" dirty="0" err="1" smtClean="0"/>
              <a:t>Aeruginosa</a:t>
            </a:r>
            <a:endParaRPr lang="it-IT" sz="1400" dirty="0" smtClean="0"/>
          </a:p>
          <a:p>
            <a:endParaRPr lang="it-IT" sz="1400" dirty="0"/>
          </a:p>
          <a:p>
            <a:endParaRPr lang="it-IT" sz="1400" dirty="0" smtClean="0"/>
          </a:p>
          <a:p>
            <a:r>
              <a:rPr lang="it-IT" sz="1400" dirty="0" smtClean="0"/>
              <a:t>Identificate più di 1800 mutazioni che codificano per una proteina con diversa alterazione della sua funzione</a:t>
            </a:r>
          </a:p>
          <a:p>
            <a:endParaRPr lang="it-IT" sz="1400" dirty="0"/>
          </a:p>
        </p:txBody>
      </p:sp>
      <p:sp>
        <p:nvSpPr>
          <p:cNvPr id="5" name="CasellaDiTesto 4"/>
          <p:cNvSpPr txBox="1"/>
          <p:nvPr/>
        </p:nvSpPr>
        <p:spPr>
          <a:xfrm>
            <a:off x="3600450" y="188913"/>
            <a:ext cx="4859338" cy="461962"/>
          </a:xfrm>
          <a:prstGeom prst="rect">
            <a:avLst/>
          </a:prstGeom>
        </p:spPr>
        <p:style>
          <a:lnRef idx="1">
            <a:schemeClr val="accent4"/>
          </a:lnRef>
          <a:fillRef idx="3">
            <a:schemeClr val="accent4"/>
          </a:fillRef>
          <a:effectRef idx="2">
            <a:schemeClr val="accent4"/>
          </a:effectRef>
          <a:fontRef idx="minor">
            <a:schemeClr val="lt1"/>
          </a:fontRef>
        </p:style>
        <p:txBody>
          <a:bodyPr>
            <a:spAutoFit/>
          </a:bodyPr>
          <a:lstStyle/>
          <a:p>
            <a:pPr>
              <a:defRPr/>
            </a:pPr>
            <a:r>
              <a:rPr lang="it-IT" sz="2400" b="1" dirty="0">
                <a:latin typeface="Bookman Old Style" pitchFamily="18" charset="0"/>
              </a:rPr>
              <a:t>CFTR: dal gene alla proteina</a:t>
            </a:r>
            <a:endParaRPr lang="it-IT"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Durie5"/>
          <p:cNvPicPr>
            <a:picLocks noChangeAspect="1" noChangeArrowheads="1"/>
          </p:cNvPicPr>
          <p:nvPr/>
        </p:nvPicPr>
        <p:blipFill>
          <a:blip r:embed="rId3" cstate="print"/>
          <a:srcRect t="11458" b="12500"/>
          <a:stretch>
            <a:fillRect/>
          </a:stretch>
        </p:blipFill>
        <p:spPr bwMode="auto">
          <a:xfrm>
            <a:off x="899592" y="1124744"/>
            <a:ext cx="7416824" cy="5728725"/>
          </a:xfrm>
          <a:prstGeom prst="rect">
            <a:avLst/>
          </a:prstGeom>
          <a:noFill/>
          <a:ln w="9525">
            <a:noFill/>
            <a:miter lim="800000"/>
            <a:headEnd/>
            <a:tailEnd/>
          </a:ln>
        </p:spPr>
      </p:pic>
      <p:sp>
        <p:nvSpPr>
          <p:cNvPr id="4" name="CasellaDiTesto 3"/>
          <p:cNvSpPr txBox="1"/>
          <p:nvPr/>
        </p:nvSpPr>
        <p:spPr>
          <a:xfrm>
            <a:off x="1503363" y="142875"/>
            <a:ext cx="6092825" cy="584200"/>
          </a:xfrm>
          <a:prstGeom prst="rect">
            <a:avLst/>
          </a:prstGeom>
          <a:noFill/>
        </p:spPr>
        <p:txBody>
          <a:bodyPr wrap="none">
            <a:spAutoFit/>
          </a:bodyPr>
          <a:lstStyle/>
          <a:p>
            <a:pPr algn="ctr" fontAlgn="auto">
              <a:spcBef>
                <a:spcPts val="0"/>
              </a:spcBef>
              <a:spcAft>
                <a:spcPts val="0"/>
              </a:spcAft>
              <a:defRPr/>
            </a:pPr>
            <a:r>
              <a:rPr lang="it-IT" sz="3200" b="1" dirty="0">
                <a:solidFill>
                  <a:srgbClr val="215D77"/>
                </a:solidFill>
                <a:latin typeface="+mj-lt"/>
              </a:rPr>
              <a:t>Fibrosi Cistica: Genetica complessa</a:t>
            </a:r>
          </a:p>
        </p:txBody>
      </p:sp>
      <p:sp>
        <p:nvSpPr>
          <p:cNvPr id="5" name="Rettangolo arrotondato 4"/>
          <p:cNvSpPr>
            <a:spLocks noChangeArrowheads="1"/>
          </p:cNvSpPr>
          <p:nvPr/>
        </p:nvSpPr>
        <p:spPr bwMode="auto">
          <a:xfrm>
            <a:off x="179388" y="260350"/>
            <a:ext cx="8745537" cy="584200"/>
          </a:xfrm>
          <a:prstGeom prst="roundRect">
            <a:avLst>
              <a:gd name="adj" fmla="val 16667"/>
            </a:avLst>
          </a:prstGeom>
          <a:ln>
            <a:headEnd/>
            <a:tailEnd/>
          </a:ln>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it-IT" sz="2400" b="1" dirty="0">
                <a:solidFill>
                  <a:schemeClr val="bg1"/>
                </a:solidFill>
              </a:rPr>
              <a:t>FIBROSI CISTICA: UNA GENETICA COMPLESSA</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robbins clin"/>
          <p:cNvPicPr>
            <a:picLocks noChangeAspect="1" noChangeArrowheads="1"/>
          </p:cNvPicPr>
          <p:nvPr/>
        </p:nvPicPr>
        <p:blipFill>
          <a:blip r:embed="rId3" cstate="print"/>
          <a:srcRect/>
          <a:stretch>
            <a:fillRect/>
          </a:stretch>
        </p:blipFill>
        <p:spPr bwMode="auto">
          <a:xfrm>
            <a:off x="395536" y="176213"/>
            <a:ext cx="8302550" cy="5197003"/>
          </a:xfrm>
          <a:prstGeom prst="rect">
            <a:avLst/>
          </a:prstGeom>
          <a:solidFill>
            <a:schemeClr val="accent2">
              <a:lumMod val="20000"/>
              <a:lumOff val="80000"/>
            </a:schemeClr>
          </a:solidFill>
          <a:ln w="9525">
            <a:noFill/>
            <a:miter lim="800000"/>
            <a:headEnd/>
            <a:tailEnd/>
          </a:ln>
        </p:spPr>
      </p:pic>
      <p:sp>
        <p:nvSpPr>
          <p:cNvPr id="8195" name="Text Box 3"/>
          <p:cNvSpPr txBox="1">
            <a:spLocks noChangeArrowheads="1"/>
          </p:cNvSpPr>
          <p:nvPr/>
        </p:nvSpPr>
        <p:spPr bwMode="auto">
          <a:xfrm>
            <a:off x="179512" y="5489575"/>
            <a:ext cx="8748464" cy="1169551"/>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just" fontAlgn="auto">
              <a:spcBef>
                <a:spcPct val="50000"/>
              </a:spcBef>
              <a:spcAft>
                <a:spcPts val="0"/>
              </a:spcAft>
              <a:buFont typeface="Arial" pitchFamily="34" charset="0"/>
              <a:buChar char="•"/>
              <a:defRPr/>
            </a:pPr>
            <a:r>
              <a:rPr lang="it-IT" sz="2000" b="1" dirty="0" smtClean="0">
                <a:latin typeface="+mn-lt"/>
              </a:rPr>
              <a:t> Diverse </a:t>
            </a:r>
            <a:r>
              <a:rPr lang="it-IT" sz="2000" b="1" dirty="0">
                <a:latin typeface="+mn-lt"/>
              </a:rPr>
              <a:t>mutazioni del gene CFTR /diversa funzione della proteina CFTR</a:t>
            </a:r>
          </a:p>
          <a:p>
            <a:pPr algn="just" fontAlgn="auto">
              <a:spcBef>
                <a:spcPct val="50000"/>
              </a:spcBef>
              <a:spcAft>
                <a:spcPts val="0"/>
              </a:spcAft>
              <a:buFont typeface="Arial" pitchFamily="34" charset="0"/>
              <a:buChar char="•"/>
              <a:defRPr/>
            </a:pPr>
            <a:r>
              <a:rPr lang="it-IT" sz="2000" b="1" dirty="0" smtClean="0">
                <a:latin typeface="+mn-lt"/>
              </a:rPr>
              <a:t> Diverse </a:t>
            </a:r>
            <a:r>
              <a:rPr lang="it-IT" sz="2000" b="1" dirty="0">
                <a:latin typeface="+mn-lt"/>
              </a:rPr>
              <a:t>manifestazioni cliniche: dal quadro classico sino alla normalità, </a:t>
            </a:r>
            <a:r>
              <a:rPr lang="it-IT" sz="2000" b="1" dirty="0" smtClean="0">
                <a:latin typeface="+mn-lt"/>
              </a:rPr>
              <a:t>passando </a:t>
            </a:r>
            <a:r>
              <a:rPr lang="it-IT" sz="2000" b="1" dirty="0">
                <a:latin typeface="+mn-lt"/>
              </a:rPr>
              <a:t>attraverso  quadri intermedi di FC atipica</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cstate="print"/>
          <a:srcRect/>
          <a:stretch>
            <a:fillRect/>
          </a:stretch>
        </p:blipFill>
        <p:spPr bwMode="auto">
          <a:xfrm>
            <a:off x="188913" y="1196975"/>
            <a:ext cx="8704262" cy="5126038"/>
          </a:xfrm>
          <a:prstGeom prst="rect">
            <a:avLst/>
          </a:prstGeom>
          <a:noFill/>
          <a:ln w="9525">
            <a:noFill/>
            <a:miter lim="800000"/>
            <a:headEnd/>
            <a:tailEnd/>
          </a:ln>
        </p:spPr>
      </p:pic>
      <p:sp>
        <p:nvSpPr>
          <p:cNvPr id="3" name="Rettangolo arrotondato 2"/>
          <p:cNvSpPr>
            <a:spLocks noChangeArrowheads="1"/>
          </p:cNvSpPr>
          <p:nvPr/>
        </p:nvSpPr>
        <p:spPr bwMode="auto">
          <a:xfrm>
            <a:off x="179388" y="260350"/>
            <a:ext cx="8745537" cy="584200"/>
          </a:xfrm>
          <a:prstGeom prst="roundRect">
            <a:avLst>
              <a:gd name="adj" fmla="val 16667"/>
            </a:avLst>
          </a:prstGeom>
          <a:ln>
            <a:headEnd/>
            <a:tailEnd/>
          </a:ln>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it-IT" sz="2400" b="1" dirty="0">
                <a:solidFill>
                  <a:schemeClr val="bg1"/>
                </a:solidFill>
              </a:rPr>
              <a:t>ALGORITMO DIAGNOSTICO PER CF E CFTR-RD</a:t>
            </a:r>
          </a:p>
        </p:txBody>
      </p:sp>
      <p:sp>
        <p:nvSpPr>
          <p:cNvPr id="19460" name="Segnaposto contenuto 3"/>
          <p:cNvSpPr txBox="1">
            <a:spLocks/>
          </p:cNvSpPr>
          <p:nvPr/>
        </p:nvSpPr>
        <p:spPr bwMode="auto">
          <a:xfrm>
            <a:off x="1222375" y="6337300"/>
            <a:ext cx="7742238" cy="620713"/>
          </a:xfrm>
          <a:prstGeom prst="rect">
            <a:avLst/>
          </a:prstGeom>
          <a:noFill/>
          <a:ln w="9525">
            <a:noFill/>
            <a:miter lim="800000"/>
            <a:headEnd/>
            <a:tailEnd/>
          </a:ln>
        </p:spPr>
        <p:txBody>
          <a:bodyPr/>
          <a:lstStyle/>
          <a:p>
            <a:pPr marL="342900" indent="-342900" algn="r">
              <a:spcBef>
                <a:spcPct val="20000"/>
              </a:spcBef>
            </a:pPr>
            <a:r>
              <a:rPr lang="en-US" sz="1400" b="1">
                <a:latin typeface="Calibri" pitchFamily="34" charset="0"/>
              </a:rPr>
              <a:t>Recommendations for the classification of diseases as CFTR-related </a:t>
            </a:r>
            <a:r>
              <a:rPr lang="it-IT" sz="1400" b="1">
                <a:latin typeface="Calibri" pitchFamily="34" charset="0"/>
              </a:rPr>
              <a:t>disorders</a:t>
            </a:r>
          </a:p>
          <a:p>
            <a:pPr marL="342900" indent="-342900" algn="r">
              <a:spcBef>
                <a:spcPct val="20000"/>
              </a:spcBef>
            </a:pPr>
            <a:r>
              <a:rPr lang="it-IT" sz="1400" b="1" i="1">
                <a:latin typeface="Calibri" pitchFamily="34" charset="0"/>
              </a:rPr>
              <a:t>JFC  2011;10:S86-S102</a:t>
            </a:r>
          </a:p>
        </p:txBody>
      </p:sp>
      <p:sp>
        <p:nvSpPr>
          <p:cNvPr id="16" name="Rettangolo 15"/>
          <p:cNvSpPr/>
          <p:nvPr/>
        </p:nvSpPr>
        <p:spPr>
          <a:xfrm>
            <a:off x="3471863" y="3573463"/>
            <a:ext cx="1728787" cy="792162"/>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8" name="Rettangolo 17"/>
          <p:cNvSpPr/>
          <p:nvPr/>
        </p:nvSpPr>
        <p:spPr>
          <a:xfrm>
            <a:off x="4033838" y="5732463"/>
            <a:ext cx="969962" cy="252412"/>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cxnSp>
        <p:nvCxnSpPr>
          <p:cNvPr id="11" name="Connettore 1 10"/>
          <p:cNvCxnSpPr/>
          <p:nvPr/>
        </p:nvCxnSpPr>
        <p:spPr>
          <a:xfrm flipH="1">
            <a:off x="4356100" y="4365625"/>
            <a:ext cx="0" cy="1295400"/>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Rettangolo arrotondato 5"/>
          <p:cNvSpPr/>
          <p:nvPr/>
        </p:nvSpPr>
        <p:spPr>
          <a:xfrm>
            <a:off x="35496" y="1628800"/>
            <a:ext cx="1944216" cy="4392017"/>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noFill/>
          </a:ln>
          <a:effectLst>
            <a:innerShdw blurRad="114300">
              <a:prstClr val="black"/>
            </a:innerShdw>
          </a:effectLst>
        </p:spPr>
        <p:style>
          <a:lnRef idx="2">
            <a:schemeClr val="dk1"/>
          </a:lnRef>
          <a:fillRef idx="1">
            <a:schemeClr val="lt1"/>
          </a:fillRef>
          <a:effectRef idx="0">
            <a:schemeClr val="dk1"/>
          </a:effectRef>
          <a:fontRef idx="minor">
            <a:schemeClr val="dk1"/>
          </a:fontRef>
        </p:style>
        <p:txBody>
          <a:bodyPr anchor="ctr"/>
          <a:lstStyle/>
          <a:p>
            <a:pPr algn="ctr">
              <a:defRPr/>
            </a:pPr>
            <a:endParaRPr lang="it-IT"/>
          </a:p>
        </p:txBody>
      </p:sp>
      <p:sp>
        <p:nvSpPr>
          <p:cNvPr id="14" name="Rettangolo arrotondato 13"/>
          <p:cNvSpPr/>
          <p:nvPr/>
        </p:nvSpPr>
        <p:spPr>
          <a:xfrm>
            <a:off x="7164288" y="1793169"/>
            <a:ext cx="1728887" cy="4536504"/>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noFill/>
          </a:ln>
          <a:effectLst>
            <a:innerShdw blurRad="114300">
              <a:prstClr val="black"/>
            </a:innerShdw>
          </a:effectLst>
        </p:spPr>
        <p:style>
          <a:lnRef idx="2">
            <a:schemeClr val="dk1"/>
          </a:lnRef>
          <a:fillRef idx="1">
            <a:schemeClr val="lt1"/>
          </a:fillRef>
          <a:effectRef idx="0">
            <a:schemeClr val="dk1"/>
          </a:effectRef>
          <a:fontRef idx="minor">
            <a:schemeClr val="dk1"/>
          </a:fontRef>
        </p:style>
        <p:txBody>
          <a:bodyPr anchor="ctr"/>
          <a:lstStyle/>
          <a:p>
            <a:pPr algn="ctr">
              <a:defRPr/>
            </a:pP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print"/>
          <a:srcRect/>
          <a:stretch>
            <a:fillRect/>
          </a:stretch>
        </p:blipFill>
        <p:spPr bwMode="auto">
          <a:xfrm>
            <a:off x="0" y="1125438"/>
            <a:ext cx="9180513" cy="4895850"/>
          </a:xfrm>
          <a:prstGeom prst="rect">
            <a:avLst/>
          </a:prstGeom>
          <a:noFill/>
          <a:ln w="9525">
            <a:noFill/>
            <a:miter lim="800000"/>
            <a:headEnd/>
            <a:tailEnd/>
          </a:ln>
        </p:spPr>
      </p:pic>
      <p:sp>
        <p:nvSpPr>
          <p:cNvPr id="21507" name="Text Box 5"/>
          <p:cNvSpPr txBox="1">
            <a:spLocks noChangeArrowheads="1"/>
          </p:cNvSpPr>
          <p:nvPr/>
        </p:nvSpPr>
        <p:spPr bwMode="auto">
          <a:xfrm>
            <a:off x="1489075" y="6362700"/>
            <a:ext cx="7620000" cy="522288"/>
          </a:xfrm>
          <a:prstGeom prst="rect">
            <a:avLst/>
          </a:prstGeom>
          <a:noFill/>
          <a:ln w="9525">
            <a:noFill/>
            <a:miter lim="800000"/>
            <a:headEnd/>
            <a:tailEnd/>
          </a:ln>
        </p:spPr>
        <p:txBody>
          <a:bodyPr>
            <a:spAutoFit/>
          </a:bodyPr>
          <a:lstStyle/>
          <a:p>
            <a:pPr algn="r"/>
            <a:r>
              <a:rPr lang="en-US" sz="1400" b="1">
                <a:latin typeface="Calibri" pitchFamily="34" charset="0"/>
              </a:rPr>
              <a:t>Cystic fibrosis-associated liver disease</a:t>
            </a:r>
          </a:p>
          <a:p>
            <a:pPr algn="r"/>
            <a:r>
              <a:rPr lang="en-US" sz="1400">
                <a:latin typeface="Calibri" pitchFamily="34" charset="0"/>
              </a:rPr>
              <a:t>Best Practice &amp; Research Clinical Gastroenterology Volume 24, Issue 5 2010 585 - 592</a:t>
            </a:r>
          </a:p>
        </p:txBody>
      </p:sp>
      <p:sp>
        <p:nvSpPr>
          <p:cNvPr id="8" name="Ovale 7"/>
          <p:cNvSpPr/>
          <p:nvPr/>
        </p:nvSpPr>
        <p:spPr>
          <a:xfrm>
            <a:off x="6156325" y="836712"/>
            <a:ext cx="2771775" cy="7921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9" name="Rettangolo arrotondato 8"/>
          <p:cNvSpPr>
            <a:spLocks noChangeArrowheads="1"/>
          </p:cNvSpPr>
          <p:nvPr/>
        </p:nvSpPr>
        <p:spPr bwMode="auto">
          <a:xfrm>
            <a:off x="179388" y="44450"/>
            <a:ext cx="8745537" cy="648246"/>
          </a:xfrm>
          <a:prstGeom prst="roundRect">
            <a:avLst>
              <a:gd name="adj" fmla="val 16667"/>
            </a:avLst>
          </a:prstGeom>
          <a:ln>
            <a:headEnd/>
            <a:tailEnd/>
          </a:ln>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it-IT" sz="2400" b="1" dirty="0"/>
              <a:t>A quale classe appartiene </a:t>
            </a:r>
            <a:r>
              <a:rPr lang="it-IT" sz="2400" b="1" dirty="0" smtClean="0"/>
              <a:t>Rocco</a:t>
            </a:r>
            <a:endParaRPr lang="it-IT" sz="24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CasellaDiTesto 3"/>
          <p:cNvSpPr txBox="1">
            <a:spLocks noChangeArrowheads="1"/>
          </p:cNvSpPr>
          <p:nvPr/>
        </p:nvSpPr>
        <p:spPr bwMode="auto">
          <a:xfrm>
            <a:off x="684213" y="1906588"/>
            <a:ext cx="7775575" cy="584200"/>
          </a:xfrm>
          <a:prstGeom prst="rect">
            <a:avLst/>
          </a:prstGeom>
          <a:noFill/>
          <a:ln w="9525">
            <a:noFill/>
            <a:miter lim="800000"/>
            <a:headEnd/>
            <a:tailEnd/>
          </a:ln>
        </p:spPr>
        <p:txBody>
          <a:bodyPr>
            <a:spAutoFit/>
          </a:bodyPr>
          <a:lstStyle/>
          <a:p>
            <a:r>
              <a:rPr lang="it-IT" sz="3200" b="1">
                <a:solidFill>
                  <a:srgbClr val="002060"/>
                </a:solidFill>
                <a:latin typeface="Calibri" pitchFamily="34" charset="0"/>
              </a:rPr>
              <a:t>Problemi clinici principali:</a:t>
            </a:r>
          </a:p>
        </p:txBody>
      </p:sp>
      <p:sp>
        <p:nvSpPr>
          <p:cNvPr id="3075" name="CasellaDiTesto 3"/>
          <p:cNvSpPr txBox="1">
            <a:spLocks noChangeArrowheads="1"/>
          </p:cNvSpPr>
          <p:nvPr/>
        </p:nvSpPr>
        <p:spPr bwMode="auto">
          <a:xfrm>
            <a:off x="723900" y="3213100"/>
            <a:ext cx="5403595" cy="2308324"/>
          </a:xfrm>
          <a:prstGeom prst="rect">
            <a:avLst/>
          </a:prstGeom>
          <a:noFill/>
          <a:ln w="9525">
            <a:noFill/>
            <a:miter lim="800000"/>
            <a:headEnd/>
            <a:tailEnd/>
          </a:ln>
        </p:spPr>
        <p:txBody>
          <a:bodyPr wrap="none">
            <a:spAutoFit/>
          </a:bodyPr>
          <a:lstStyle/>
          <a:p>
            <a:pPr>
              <a:lnSpc>
                <a:spcPct val="150000"/>
              </a:lnSpc>
              <a:buBlip>
                <a:blip r:embed="rId2"/>
              </a:buBlip>
            </a:pPr>
            <a:r>
              <a:rPr lang="it-IT" sz="3200" b="1" dirty="0" smtClean="0">
                <a:solidFill>
                  <a:srgbClr val="002060"/>
                </a:solidFill>
                <a:latin typeface="Calibri" pitchFamily="34" charset="0"/>
              </a:rPr>
              <a:t> Calcolosi della colecisti</a:t>
            </a:r>
          </a:p>
          <a:p>
            <a:pPr>
              <a:lnSpc>
                <a:spcPct val="150000"/>
              </a:lnSpc>
              <a:buFontTx/>
              <a:buBlip>
                <a:blip r:embed="rId2"/>
              </a:buBlip>
            </a:pPr>
            <a:r>
              <a:rPr lang="it-IT" sz="3200" b="1" dirty="0" smtClean="0">
                <a:solidFill>
                  <a:srgbClr val="002060"/>
                </a:solidFill>
                <a:latin typeface="Calibri" pitchFamily="34" charset="0"/>
              </a:rPr>
              <a:t> Diarrea </a:t>
            </a:r>
            <a:r>
              <a:rPr lang="it-IT" sz="3200" b="1" dirty="0">
                <a:solidFill>
                  <a:srgbClr val="002060"/>
                </a:solidFill>
                <a:latin typeface="Calibri" pitchFamily="34" charset="0"/>
              </a:rPr>
              <a:t>cronica</a:t>
            </a:r>
          </a:p>
          <a:p>
            <a:pPr>
              <a:lnSpc>
                <a:spcPct val="150000"/>
              </a:lnSpc>
              <a:buFontTx/>
              <a:buBlip>
                <a:blip r:embed="rId2"/>
              </a:buBlip>
            </a:pPr>
            <a:r>
              <a:rPr lang="it-IT" sz="3200" b="1" dirty="0">
                <a:solidFill>
                  <a:srgbClr val="002060"/>
                </a:solidFill>
                <a:latin typeface="Calibri" pitchFamily="34" charset="0"/>
              </a:rPr>
              <a:t> Dolori addominali ricorrenti </a:t>
            </a:r>
          </a:p>
        </p:txBody>
      </p:sp>
      <p:sp>
        <p:nvSpPr>
          <p:cNvPr id="5" name="Rettangolo arrotondato 4"/>
          <p:cNvSpPr/>
          <p:nvPr/>
        </p:nvSpPr>
        <p:spPr>
          <a:xfrm>
            <a:off x="233363" y="404813"/>
            <a:ext cx="8675687" cy="863600"/>
          </a:xfrm>
          <a:prstGeom prst="roundRect">
            <a:avLst/>
          </a:prstGeom>
          <a:solidFill>
            <a:schemeClr val="tx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3600" b="1" dirty="0">
                <a:solidFill>
                  <a:srgbClr val="FFFFFF"/>
                </a:solidFill>
                <a:effectLst>
                  <a:outerShdw blurRad="38100" dist="38100" dir="2700000" algn="tl">
                    <a:srgbClr val="000000"/>
                  </a:outerShdw>
                </a:effectLst>
                <a:ea typeface="MS PGothic" pitchFamily="34" charset="-128"/>
              </a:rPr>
              <a:t>ROCCO, 12 ANNI</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srcRect/>
          <a:stretch>
            <a:fillRect/>
          </a:stretch>
        </p:blipFill>
        <p:spPr bwMode="auto">
          <a:xfrm>
            <a:off x="0" y="2592388"/>
            <a:ext cx="9109075" cy="4437062"/>
          </a:xfrm>
          <a:prstGeom prst="rect">
            <a:avLst/>
          </a:prstGeom>
          <a:noFill/>
          <a:ln w="9525">
            <a:noFill/>
            <a:miter lim="800000"/>
            <a:headEnd/>
            <a:tailEnd/>
          </a:ln>
        </p:spPr>
      </p:pic>
      <p:cxnSp>
        <p:nvCxnSpPr>
          <p:cNvPr id="5" name="Connettore 1 4"/>
          <p:cNvCxnSpPr/>
          <p:nvPr/>
        </p:nvCxnSpPr>
        <p:spPr>
          <a:xfrm>
            <a:off x="139700" y="6237288"/>
            <a:ext cx="140811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Connettore 1 5"/>
          <p:cNvCxnSpPr/>
          <p:nvPr/>
        </p:nvCxnSpPr>
        <p:spPr>
          <a:xfrm>
            <a:off x="3811588" y="6453188"/>
            <a:ext cx="140811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3554" name="Rettangolo 1"/>
          <p:cNvSpPr>
            <a:spLocks noChangeArrowheads="1"/>
          </p:cNvSpPr>
          <p:nvPr/>
        </p:nvSpPr>
        <p:spPr bwMode="auto">
          <a:xfrm>
            <a:off x="288925" y="188913"/>
            <a:ext cx="8531225" cy="1938337"/>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a:spAutoFit/>
          </a:bodyPr>
          <a:lstStyle/>
          <a:p>
            <a:pPr>
              <a:defRPr/>
            </a:pPr>
            <a:r>
              <a:rPr lang="en-US" sz="2400" dirty="0"/>
              <a:t>Between 1% and 10% of patients have evidence of </a:t>
            </a:r>
            <a:r>
              <a:rPr lang="en-US" sz="2400" dirty="0" err="1"/>
              <a:t>cholelithiasis</a:t>
            </a:r>
            <a:r>
              <a:rPr lang="en-US" sz="2400" dirty="0"/>
              <a:t> or sludge, but most children tend to be asymptomatic. </a:t>
            </a:r>
          </a:p>
          <a:p>
            <a:pPr>
              <a:defRPr/>
            </a:pPr>
            <a:r>
              <a:rPr lang="en-US" sz="2400" dirty="0"/>
              <a:t>The calculi are generally radiolucent, as they are rich in proteins and calcium </a:t>
            </a:r>
            <a:r>
              <a:rPr lang="en-US" sz="2400" dirty="0" err="1"/>
              <a:t>bilirubinate</a:t>
            </a:r>
            <a:r>
              <a:rPr lang="en-US" sz="2400" dirty="0"/>
              <a:t> </a:t>
            </a:r>
          </a:p>
          <a:p>
            <a:pPr algn="r">
              <a:defRPr/>
            </a:pPr>
            <a:r>
              <a:rPr lang="it-IT" sz="2400" i="1" dirty="0" err="1"/>
              <a:t>Thorax</a:t>
            </a:r>
            <a:r>
              <a:rPr lang="it-IT" sz="2400" i="1" dirty="0"/>
              <a:t> 1988;43:490-491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35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arrotondato 2"/>
          <p:cNvSpPr>
            <a:spLocks noChangeArrowheads="1"/>
          </p:cNvSpPr>
          <p:nvPr/>
        </p:nvSpPr>
        <p:spPr bwMode="auto">
          <a:xfrm>
            <a:off x="201613" y="2286000"/>
            <a:ext cx="8858250" cy="2151063"/>
          </a:xfrm>
          <a:prstGeom prst="roundRect">
            <a:avLst>
              <a:gd name="adj" fmla="val 16667"/>
            </a:avLst>
          </a:prstGeom>
          <a:ln>
            <a:headEnd/>
            <a:tailEnd/>
          </a:ln>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it-IT" sz="4400" b="1" dirty="0">
                <a:solidFill>
                  <a:schemeClr val="bg1"/>
                </a:solidFill>
              </a:rPr>
              <a:t>Ma qual è il futuro di Rocco e delle forme CFTR-RD?</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arrotondato 1"/>
          <p:cNvSpPr>
            <a:spLocks noChangeArrowheads="1"/>
          </p:cNvSpPr>
          <p:nvPr/>
        </p:nvSpPr>
        <p:spPr bwMode="auto">
          <a:xfrm>
            <a:off x="179388" y="260350"/>
            <a:ext cx="8745537" cy="584200"/>
          </a:xfrm>
          <a:prstGeom prst="roundRect">
            <a:avLst>
              <a:gd name="adj" fmla="val 16667"/>
            </a:avLst>
          </a:prstGeom>
          <a:ln>
            <a:headEnd/>
            <a:tailEnd/>
          </a:ln>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it-IT" sz="3200" b="1" dirty="0">
                <a:solidFill>
                  <a:schemeClr val="bg1"/>
                </a:solidFill>
              </a:rPr>
              <a:t>…sulla base del </a:t>
            </a:r>
            <a:r>
              <a:rPr lang="it-IT" sz="3200" b="1" i="1" dirty="0" err="1">
                <a:solidFill>
                  <a:schemeClr val="bg1"/>
                </a:solidFill>
              </a:rPr>
              <a:t>follow</a:t>
            </a:r>
            <a:r>
              <a:rPr lang="it-IT" sz="3200" b="1" i="1" dirty="0">
                <a:solidFill>
                  <a:schemeClr val="bg1"/>
                </a:solidFill>
              </a:rPr>
              <a:t> up</a:t>
            </a:r>
          </a:p>
        </p:txBody>
      </p:sp>
      <p:sp>
        <p:nvSpPr>
          <p:cNvPr id="25603" name="CasellaDiTesto 3"/>
          <p:cNvSpPr txBox="1">
            <a:spLocks noChangeArrowheads="1"/>
          </p:cNvSpPr>
          <p:nvPr/>
        </p:nvSpPr>
        <p:spPr bwMode="auto">
          <a:xfrm>
            <a:off x="1763713" y="1436688"/>
            <a:ext cx="7345362" cy="5232400"/>
          </a:xfrm>
          <a:prstGeom prst="rect">
            <a:avLst/>
          </a:prstGeom>
          <a:noFill/>
          <a:ln w="9525">
            <a:noFill/>
            <a:miter lim="800000"/>
            <a:headEnd/>
            <a:tailEnd/>
          </a:ln>
        </p:spPr>
        <p:txBody>
          <a:bodyPr>
            <a:spAutoFit/>
          </a:bodyPr>
          <a:lstStyle/>
          <a:p>
            <a:pPr>
              <a:buFont typeface="Arial" charset="0"/>
              <a:buChar char="•"/>
            </a:pPr>
            <a:r>
              <a:rPr lang="it-IT" sz="2800" dirty="0">
                <a:latin typeface="Calibri" pitchFamily="34" charset="0"/>
              </a:rPr>
              <a:t> </a:t>
            </a:r>
            <a:r>
              <a:rPr lang="it-IT" sz="2400" dirty="0">
                <a:latin typeface="Calibri" pitchFamily="34" charset="0"/>
              </a:rPr>
              <a:t>Funzionalità polmonare:</a:t>
            </a:r>
          </a:p>
          <a:p>
            <a:pPr lvl="1"/>
            <a:r>
              <a:rPr lang="it-IT" sz="2400" dirty="0">
                <a:latin typeface="Calibri" pitchFamily="34" charset="0"/>
              </a:rPr>
              <a:t>Aspirato faringeo e spirometria: 3 volte/anno</a:t>
            </a:r>
          </a:p>
          <a:p>
            <a:pPr lvl="1"/>
            <a:r>
              <a:rPr lang="it-IT" sz="2400" dirty="0">
                <a:latin typeface="Calibri" pitchFamily="34" charset="0"/>
              </a:rPr>
              <a:t>TC torace 1 volta / 2 anni</a:t>
            </a:r>
          </a:p>
          <a:p>
            <a:pPr lvl="1"/>
            <a:endParaRPr lang="it-IT" sz="2400" dirty="0">
              <a:latin typeface="Calibri" pitchFamily="34" charset="0"/>
            </a:endParaRPr>
          </a:p>
          <a:p>
            <a:pPr>
              <a:buFont typeface="Arial" charset="0"/>
              <a:buChar char="•"/>
            </a:pPr>
            <a:r>
              <a:rPr lang="it-IT" sz="2400" dirty="0">
                <a:latin typeface="Calibri" pitchFamily="34" charset="0"/>
              </a:rPr>
              <a:t> Funzionalità pancreatica: </a:t>
            </a:r>
          </a:p>
          <a:p>
            <a:pPr lvl="1"/>
            <a:r>
              <a:rPr lang="it-IT" sz="2400" dirty="0" err="1">
                <a:latin typeface="Calibri" pitchFamily="34" charset="0"/>
              </a:rPr>
              <a:t>Elastasi</a:t>
            </a:r>
            <a:r>
              <a:rPr lang="it-IT" sz="2400" dirty="0">
                <a:latin typeface="Calibri" pitchFamily="34" charset="0"/>
              </a:rPr>
              <a:t> fecale </a:t>
            </a:r>
          </a:p>
          <a:p>
            <a:pPr lvl="1"/>
            <a:r>
              <a:rPr lang="it-IT" sz="2400" dirty="0">
                <a:latin typeface="Calibri" pitchFamily="34" charset="0"/>
              </a:rPr>
              <a:t>Ecografia addome 1 volta/anno</a:t>
            </a:r>
          </a:p>
          <a:p>
            <a:endParaRPr lang="it-IT" sz="2400" dirty="0">
              <a:latin typeface="Calibri" pitchFamily="34" charset="0"/>
            </a:endParaRPr>
          </a:p>
          <a:p>
            <a:pPr>
              <a:buFont typeface="Arial" charset="0"/>
              <a:buChar char="•"/>
            </a:pPr>
            <a:r>
              <a:rPr lang="it-IT" sz="2400" dirty="0">
                <a:latin typeface="Calibri" pitchFamily="34" charset="0"/>
              </a:rPr>
              <a:t> Visita ORL: 1 volta/anno </a:t>
            </a:r>
          </a:p>
          <a:p>
            <a:pPr lvl="1"/>
            <a:r>
              <a:rPr lang="it-IT" sz="2400" dirty="0">
                <a:latin typeface="Calibri" pitchFamily="34" charset="0"/>
              </a:rPr>
              <a:t>Se suggestiva di Sinusite </a:t>
            </a:r>
            <a:r>
              <a:rPr lang="it-IT" sz="2400" dirty="0">
                <a:latin typeface="Calibri" pitchFamily="34" charset="0"/>
                <a:sym typeface="Wingdings" pitchFamily="2" charset="2"/>
              </a:rPr>
              <a:t> TC cranio</a:t>
            </a:r>
          </a:p>
          <a:p>
            <a:pPr lvl="1"/>
            <a:endParaRPr lang="it-IT" sz="2400" dirty="0">
              <a:latin typeface="Calibri" pitchFamily="34" charset="0"/>
              <a:sym typeface="Wingdings" pitchFamily="2" charset="2"/>
            </a:endParaRPr>
          </a:p>
          <a:p>
            <a:pPr lvl="1"/>
            <a:endParaRPr lang="it-IT" sz="2400" dirty="0">
              <a:latin typeface="Calibri" pitchFamily="34" charset="0"/>
              <a:sym typeface="Wingdings" pitchFamily="2" charset="2"/>
            </a:endParaRPr>
          </a:p>
          <a:p>
            <a:pPr>
              <a:buFont typeface="Arial" charset="0"/>
              <a:buChar char="•"/>
            </a:pPr>
            <a:r>
              <a:rPr lang="it-IT" sz="2400" dirty="0">
                <a:latin typeface="Calibri" pitchFamily="34" charset="0"/>
                <a:sym typeface="Wingdings" pitchFamily="2" charset="2"/>
              </a:rPr>
              <a:t> </a:t>
            </a:r>
            <a:r>
              <a:rPr lang="it-IT" sz="2400" dirty="0" err="1">
                <a:latin typeface="Calibri" pitchFamily="34" charset="0"/>
                <a:sym typeface="Wingdings" pitchFamily="2" charset="2"/>
              </a:rPr>
              <a:t>Agenesia</a:t>
            </a:r>
            <a:r>
              <a:rPr lang="it-IT" sz="2400" dirty="0">
                <a:latin typeface="Calibri" pitchFamily="34" charset="0"/>
                <a:sym typeface="Wingdings" pitchFamily="2" charset="2"/>
              </a:rPr>
              <a:t> bilaterale dei dotti deferenti: TC/RM </a:t>
            </a:r>
          </a:p>
          <a:p>
            <a:endParaRPr lang="it-IT" dirty="0">
              <a:latin typeface="Calibri" pitchFamily="34" charset="0"/>
            </a:endParaRPr>
          </a:p>
        </p:txBody>
      </p:sp>
      <p:sp>
        <p:nvSpPr>
          <p:cNvPr id="23556" name="AutoShape 2" descr="data:image/jpeg;base64,/9j/4AAQSkZJRgABAQAAAQABAAD/2wCEAAkGBhQSERQUEhQUFBQUFBQUFRQUFBUUFBIVFBQVFBUUFRQXHCYeFxkjGRUUHy8gIycpLCwsFR4xNTAqNSYrLCkBCQoKDgwOGg8PGiokHyQpLCwsKSwsKSksLC0vKSwsLCwsLCwsKSkpLCksLCwpLCwsLCksLCwpLCksLCksLCwsLP/AABEIANAA8gMBIgACEQEDEQH/xAAbAAABBQEBAAAAAAAAAAAAAAADAQIEBQYAB//EADoQAAEDAgQEBAUCBgEEAwAAAAEAAhEDIQQSMUEFUWFxBhMigTKRobHBQtEjUnLh8PFic4KSwgcUFf/EABsBAAEFAQEAAAAAAAAAAAAAAAMAAQIEBQYH/8QAMxEAAgEDAwIEBQMCBwAAAAAAAAECAwQREiExBUFRYXGBEyIjMrGRodEz8AYUJEJSYuH/2gAMAwEAAhEDEQA/AIrqZGgTHAi891NIQ6rFtHFJkB9X3Q3bp72QgxzUWHiBf80rHwue5CLiohuwfzJRc9r8lC86EQPSE4ZDOegPukJTHvjXTdM2GjSOLUkIDMcCYaHO62j6lFfiS34mOHW34KD8annGS/8A5Wtp1KDwPLETCYvI8GY1B7FNhCLFOS1LD7g4S0yTXYsXcbj4d9I6rWcDlzepC86o4YMfMkySYizb816DwLEua0ekH3ELDqw0PB1dtU14kExdR9Euc4Ei5BCwdeuXOJ5kk+5larxPx45TSLYc5ouDIidPosiAr1lTxFyfcx+q1lKahF8fkKkDk11UNBJIAFzOiDhOIipZlOo4fzBoDfmSFdlOMeWZUITqbQWSdCWmQNU84VzRJaR8j9iUIVVOElJbMBWpTpvE016kttQbJwPsotOpuFJbUREVGgmWO/PZODeg+S5jf9JC+9gpAggCUU0NlfkjNdKRGQraKQtOkKRSFk4hIHkjZT/MEikeUFyQsjnGEx1QQue6BbVAe5IdIHVjaeyjVaJOmiK+qBugurymYeKfYC9pGsILtOaI96GXqDLMItjIShcm1KgaCToFBvG7LcYLhC1a4aCSYAVPUe6s6TIaNG7dzzK6o91QydNhy/urDD0QO5t2WZXuNTxHg6GxsFH5p8k7hWCAgq2fh5UXD2gD3VvRpSs+T3OlpQWMIyWJpOZUNzlB+HZEBVnxHDTUdbf8BVFVpY8DZ30P91oWtffSzn+p2K0upDbHIzEOdmaB8JPqXpPAMFTyCTtOvRecV5lsGwPq3sYuRyXonh7AtyCXSInVDu1iZHpj+mZbxTTa2u7KZsD26KgqVQ0Ek2Akq48TBn/2H5NLT3hZTi1bMcg0Fz1KvQnoooyalF1rqUV4jsFTOJec85AZDduk81uOH4MACBEcrLO+GKENI/5f+q2WBp2WXVm5PdnU2VCMI4SJdHDCFT8W4PEup+7Y17dVoKQslr0rIcKrhLKL1xa07im4VFsYVmZ2499kTIRpfsrjinCZ9bPi3H8w/dUwqQt2hXVVZXJ551CwqWk8S4fDJLHk7J7h39lGpOB0R2zz+eitGTJYHtphED0tFk9kdlIJwLZ1B1k4vuk9O30Q6r7xskQCeaFyBmC5IfAFzyOyRzrc0pTSeiQYaYIuI+6BVfayJVKjPM6fVQYWIyobITUsrlBl2CwjlUYmsajo/SDbrzJU/GVYb1Nh+6h0KSoXVR/ajd6db6vqNegelSgKbRYgsapVMLOOiiibQsr7BsMBUdBX2BPpCFMu0eSv4hhyajvZZ3jjSII1BkdwtpiaYJJvse/RZjxFSGUHeSng8NA7qnmDKzEgHKZi9uZkXHyBW/8ADzKXlD4jbTn0WArVPSy03HsY/ey9J8L5/Js1sxrb5wrt592fI5/pm0GvNmN8Ria7yW5Yi3SFkadOSXcyStZ4kkVK0mTJv1ss5hm2RK32QXkBsVrq1ZP/AJNF34cZ6T/UfsFrMCLLNeF2EmoNgAffT7LU4Vlgs+b3OltofKmTqY5IzmobER4Qi9gjOp6rM8b4ZkdnaLO+IDY81qy1BxeGDmwUWlVdOWpFS8tYXNJ05IxIJm11MpXMIRw5a4tP6TbtzRXQNvddLTkpx1LueVXFOVKbpy5RNDwExzryg032RCbIhUaGPI2Q/MOhslzbJvskSS2OzLkk9EiQ+ApbumPKY6ryTXVrXTEkgbhOqC5F82dEBxUA0UNcmJxcgvdAJUZbLJehvJRXchYl2Z/ayJRF0Gk3mpdBiw5y1PLO0pU1TiorsGY3RHYExjUemxCLUVtklYYXWi4a70BZ+hTiVccKdYoUty5R2ZLxTZBj/LLNcbb6D3hal5sR2VBxpgyOAHf3TRYStvFmYyny2xGrcxOkX/svSvDND+EJedOfdebZZptvEddYJBHW0r0Lw8+n5Q1Nv8sr91yvQ5mw/wB3q/yY7xCW+ZVDSSJ1O86qopMgK58RkF9UgQM0AafqH7FVLGqVZ/b6IjYLeo/+7NJ4Pbd52MBacUYMcvss14QFnd1rXDdZ8/uOmoL5ENptupDGzpsJQWqTgdXf0x7nZRCTelZAFqZWKk16WUAanfoo7qRImLBMJSTWTPcdw8Q8bWPOD/gVV58bLU42lmaQdDZZCqcpLdwSPlZbXT6mYuHgcR/iO0Uakay77P24JAqzp7osqtbUPJS6VfYrUTOUlAkh2yQthMc8Ifmn2TkMBZXIXnBckPgjNxdrJTWUJEa9DD6UuCTbXf6IVQRdNlMc5IdRFcZ2QceYZ3KKHEaqLjHyR0EoFzLFNml06nruI+W4NoUmmYQQ1FWKzs0S6YRqOiBR0UigL/RRLEeCbSFp/wA0Vjwwx7qtpbe6n4GpBH+aoMizS5LLE6A8pVDxarDTyV7iD6T0P05rL8SqeYWtB+JwbmEwJ1vCUQtfaJT8Ow+dzMw9Iza8y4r0vgNFjQ2yzeC4PlpPZULRUpepjubReJ5Qm4bxYGxLDAH1/ZGeqp54MVRp0caXhSffxCf/ACHh/WXNaYAbnLQSATcTytdZtlIEAi4Xo/C8ZSq4dzXkONSc/NxcADbbS3ZY3iHBXYSpk/SYLSdwdp5hNreEpexYhQgm9HPf+Sb4Vpxn7hakaQs54dZBcPdadlO0oMuTRpbU0BJgW10HdTm/wmx+o3KFhaQLwTsjNpQ4uqc7D89UxCpLLwwdPDl1zYfU9lIq0/TBOVo23902pjj+mwUW5PMp8DKMpbvYi12C8abLI8XpRVJj4r++62NYXWc4/QsHfyn6G33hXLOemql4md1m3+NavHbf9P8AwpHAwhGoOqKXR/uUF4m63jzpDmVwNbowxShBK1ITiibnC5RfMCVIbSN8tI5qXzE15lImkN90oeEwrg5NkJpHlqHh6GerG37J73WlSeHvDBUfvDQPcLPvJ7qB0HR6O0qr9CHU1I5GPqlCaBuiU9VnHQIk0gj0tUJoRaaYNEmsEH2RaFSCELNYFc3VDYdFzXGak8kZmjK8j+bKc2X3ywo+YOYGU6TjkMteW5WgbH/SLw6teOmitM9u6hwyy4wqpalnBi+JY6pUID49BItInvOqglqlVnBznH/k77kKO9sLpKMIxppJHmV7cVJ15anw3j2Y/D1nU3B7LFvqibGLlbXhvFaeNaBVAIb+kxM6AlYOs70nspGBLmZXNmeQOWbbkCfysu9ppVNjpuj1pVKOZvh7P++TVcMwPlYio1pzsacuaDymD1H+Rdamnhh5ZLXNzaObecv2VFwPi7HsY1oAcHEubyJblAjYQAAt2/hU0nW9YtA3MD91SjFvJq1blYWdt/7yZcOgW1TX1C7VPqUTJlPwzWg+r2UMF7KS1CUMOXC2832tueiNToBglxupNGq50BjYHM6dU3EYC5LnT27JMrfFy8SZV4urmMgQqbi1DM0jmFeYxzbBvvzVZjW2TxbTyWnFTp4xsYR7T/rokAKkY6lFRw6/e6jrp4yUoqS7nllaHw6koeDaOLV3lrvMXeYpAsCQuSZikSFg5cVwSFIIkMKVIQlyQohODqug6lMLyCBs4fOCYR2CajB1/IUvxVTDcjgNLHsdI+RWRcvNVnWdNjpto/r+5ARKTN1Go1ZVhRFlXZpR3CU3SOyflQpR2m3yUQ6RJpmW9k4jRBw2pUhv4UAqJvCjNVg0khs91bB8NWepHK4HkQVf4lwIJ0Bkxym8BQkWKPcw7H3f/W/7ynFR6bjmf/1HozSulo/04+h5deL/AFE/V/kFjBDXdvypmCpkxHIKNjCPLPOCrnw/S9AJ2WXfP5/Y6noSzR9yywWADS15+IEX6cl6wK8tsb1AHAHW+UEx0F15e6vMdI6brX0eMv8AKmTZrWg7DlHVU4SxnJr3tD4ii4eP8EbFOJcSbkkyeu/z1UelUGYIgq3M7oNSneyEy3BYWlljTrxYlw9ra6omOpwMzHgncE8uSh0cZaHieqlVWNcz0n4bx7EflMVZQcZplLXqFxk6qLjG2RnINY2KRp7JYMjxcfxO4/dVbnKz478TfdVa6O3eaUfQ816nHF3P1EDkqQapUcoNHLly5IbBxKa5y5xXMCbJNRwKGLiUrqiRoTDt4Ea+HtPKP3UviFc1rOu2ZA9oUJ3xfVSmFYdX72dtaL6EF5IqA00zG3NT8NigUepQBGiiHhsaKGSxiUXsT2unRGaySFWU8zSrGlXuohlIkB0OtzUhhlV9SreymMqWBUA0X2DOKu6Pqp/9v4VD5oV9hCPL7N/KjIsUnuzEMbd1/wBbvunwmvb6j/U4/MlPhdHS2gvQ8wulqrTfm/yBxZ9B7LUcOAbSYBsAPeLrNPEiO33/AGWkwBssy+/qex1PQP6LXmyYVf4KufLAm1jG0jmFQB0q04VUBYRuLLO4OkxlE8iyG8p7TZIR9UhLYJQLXtLdHD6oJlsjT8qPVEOkexVnTxAfTktkjUbhNwQlmG/KZVuCj1DYqyqYZpgh0d1WVhr8k63DOaZk+O6j3VVKtfEA9TfdVIK6C1f0keddUWbqb9PwKulJnTSrGTPSY6VyGlTEsHIlOIXSCE2EhxyUBNYVJY0KS3BMgP8AjPspFN8KNi/jHUIjSsKsvnfqdxYyzQg/JFlhxKM1lio2FsFNa5V2aUd1kAaNl1TDclMdT0+qblBFkw+krX0oR6A0CLUo2Q6TdeilyhJYZKw9HM8StCxsMPUfhUvDj656Sgs8ZUatNwYSHwQGkXuIQ2nJ7B4VIU4tyZVPC5IUrF0qWMI8ylPU3LzFaLq84afSqN+qtcPxNjWtmZgSs6/j8yOk6BUWiSfiWwKlcMq5XkHcT8lmq/ihgsGuPsorfGUVGktIAIBMLM0M6T48Ez0U8k5hlQsPiswBB1v7FSWOUC04jcRTSYevk09+v91Ko3JBAIPNBx1ENIgRPWZSIppvQxcTTiSw2OotZV1YRbnKkeZ15A9gouLtHZPHkeXyxMt4j/T3P2VNSF1dcfHpHRypWVIW9av6SOA6osXMvb8COF0gKVr7p7wNQrJnC+WFybJ5LkhAwitqpGCUuVIjqQ+mwHeOkIzYCjAJ7U+cDYTZX4+p655FGouUesZDvf72/CHg6ywp7yfqdtQxGKXkvwXlBS6JuFAwzpVhTagyNCDySgbLiExj4TpCFgs4EiyA2zlKIQsolSRFoNgD/EHL91mKXC/LrVNocY/8itVgGS+ypeI1JqvjTOY+2qtWsHOphGX1atGlb5fLyl+gOVwchhcFtnEqKHmok4ZhS+Q4zlcR7TI+hXFqHRxFRjiWEQfiBGu2o6Krc05Tj8vJqdNuKdCr9ThotX8N2AGiqsbhQ2x+35UxvFH8m/VQ8RUc7l9VQVtVXY3p9StGsKX5/g1PhTG5qQadW26xstKw2XnHhys+nWvlyut2I0XoVInkqlWnKEt0a9pcwuKWYvONjnucDZGoY2fQ/Qm28INR10x7QUHJbcU0dUGU6g9eajYkz7LrtMbfZNxDrWRYAK2cYKLjI/hO6O/Kza0fGm/wSeZH3WcWzafZ7nE9Yx8den8nJ7SmhFDVcMZvAnmLkuVInwNrQ+nqjFohIxsJofqnBc7jCyEkJ0J2VIWWVos9zTuZHYqPXwpaZGincQwhJFRglzdv5m8kRpDmd9QdfcbLGuKbpz8mdjYV1cUl4oHgq+kK4Y+Qs2KZpO6TsrXC4tV2smrSn2ZZU5jsixKi0cVdSabwUPBZTJFB10x4ulDet9kuWT/gTYCPwJNGp5dNziIhpjqdlnC9TcbjjU9IJyDQczzKg+Wti0pOEdT5ZxnWL2Net8OHEdvcQJ7mpC2E1zlcMjfsML0yUrgkSExQUpKalypIg0EY64IXoPB8ZnptPT67rz4FaPwxxINJpvMAmR33/CpX1LVFSXY2ug3Sp1nTk9pfk1FV0FDc5FquBE/IqJKyDttQ4t5qJiaMXHyUsGxULFYsAEuMAC/4hPGIOpP5dyn4tV/hlsXJiPuVnn0oVhjazqjiRYbA8lGyHdbtvS0U1k8+6jdKtXbjwtgACNSEi67IErzAsrBnSeR8JEPzVyQwoKU0040SLwka48khsjqVNNqMKOJGqUj3SI5AhsIb8I11y0Tz0P0Up7CkyJOKa3Jxm47xeCG/AMIvPzKC7h8fC6ByIn6gqw8tLlQnRpy5RZhf14PKk/crG03jae37I1PGQf3spbihvCrTsoP7Walv1qoniaT/AGJNPGDXn9E3E4zMIFgdf2UfKnsdG0pU7OEXl7hLnrFWcXGKwv3Oa9DNRc917IQnZXMmNGKW48pITvLTgxIk5ICUhEozk26RHPiBSEonlmU4U0hnLA2ldS2Uhzv72QmtRGtKkBk87lxheOPaMp9YjWYP91Jbx7mw/MKmYyEemekqs7OlJ5NCPW7umlFSTx5Fr/8Asg7EKrxVZ75kgCbDXtKe8hMDVKnaU4PKBXHWbm4hok0l5EdtKdx7FBqNI1uOilVqcEfVCDVaZmpkRx5LgEV1Ce6GQW7KAXI3IlS5uhXJDkt590FykGOSC5qkwURjH3upI+ij+x+SLTfsmQpbhmNSGmlY9PUwYHKE4ssuLbpQOaYWQBZCHllSnsQixRaJp4I+SNUMvR3FAeFFot0nnkbCVtM9ktN10Ss+dExObeUgIqEaogqobmJISJaU+RalbokY8ri1KGpC0odnTRWnZKCuYEkM4LA+nfZSWUSNx2hR2PhSWFTKUs8BMyLTehCn8kuTkpA2FN9UpNrJrLomUDdODYxoQ3NReyc9ojqkSyRiOeiC7f7qS9BcJCZk4gY6lclyJVAJk//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it-IT">
              <a:latin typeface="Calibri" pitchFamily="34" charset="0"/>
            </a:endParaRPr>
          </a:p>
        </p:txBody>
      </p:sp>
      <p:sp>
        <p:nvSpPr>
          <p:cNvPr id="23557" name="AutoShape 4" descr="data:image/jpeg;base64,/9j/4AAQSkZJRgABAQAAAQABAAD/2wCEAAkGBhQSERQUEhQUFBQUFBQUFRQUFBUUFBIVFBQVFBUUFRQXHCYeFxkjGRUUHy8gIycpLCwsFR4xNTAqNSYrLCkBCQoKDgwOGg8PGiokHyQpLCwsKSwsKSksLC0vKSwsLCwsLCwsKSkpLCksLCwpLCwsLCksLCwpLCksLCksLCwsLP/AABEIANAA8gMBIgACEQEDEQH/xAAbAAABBQEBAAAAAAAAAAAAAAADAQIEBQYAB//EADoQAAEDAgQEBAUCBgEEAwAAAAEAAhEDIQQSMUEFUWFxBhMigTKRobHBQtEjUnLh8PFic4KSwgcUFf/EABsBAAEFAQEAAAAAAAAAAAAAAAMAAQIEBQYH/8QAMxEAAgEDAwIEBQMCBwAAAAAAAAECAwQREiExBUFRYXGBEyIjMrGRodEz8AYUJEJSYuH/2gAMAwEAAhEDEQA/AIrqZGgTHAi891NIQ6rFtHFJkB9X3Q3bp72QgxzUWHiBf80rHwue5CLiohuwfzJRc9r8lC86EQPSE4ZDOegPukJTHvjXTdM2GjSOLUkIDMcCYaHO62j6lFfiS34mOHW34KD8annGS/8A5Wtp1KDwPLETCYvI8GY1B7FNhCLFOS1LD7g4S0yTXYsXcbj4d9I6rWcDlzepC86o4YMfMkySYizb816DwLEua0ekH3ELDqw0PB1dtU14kExdR9Euc4Ei5BCwdeuXOJ5kk+5larxPx45TSLYc5ouDIidPosiAr1lTxFyfcx+q1lKahF8fkKkDk11UNBJIAFzOiDhOIipZlOo4fzBoDfmSFdlOMeWZUITqbQWSdCWmQNU84VzRJaR8j9iUIVVOElJbMBWpTpvE016kttQbJwPsotOpuFJbUREVGgmWO/PZODeg+S5jf9JC+9gpAggCUU0NlfkjNdKRGQraKQtOkKRSFk4hIHkjZT/MEikeUFyQsjnGEx1QQue6BbVAe5IdIHVjaeyjVaJOmiK+qBugurymYeKfYC9pGsILtOaI96GXqDLMItjIShcm1KgaCToFBvG7LcYLhC1a4aCSYAVPUe6s6TIaNG7dzzK6o91QydNhy/urDD0QO5t2WZXuNTxHg6GxsFH5p8k7hWCAgq2fh5UXD2gD3VvRpSs+T3OlpQWMIyWJpOZUNzlB+HZEBVnxHDTUdbf8BVFVpY8DZ30P91oWtffSzn+p2K0upDbHIzEOdmaB8JPqXpPAMFTyCTtOvRecV5lsGwPq3sYuRyXonh7AtyCXSInVDu1iZHpj+mZbxTTa2u7KZsD26KgqVQ0Ek2Akq48TBn/2H5NLT3hZTi1bMcg0Fz1KvQnoooyalF1rqUV4jsFTOJec85AZDduk81uOH4MACBEcrLO+GKENI/5f+q2WBp2WXVm5PdnU2VCMI4SJdHDCFT8W4PEup+7Y17dVoKQslr0rIcKrhLKL1xa07im4VFsYVmZ2499kTIRpfsrjinCZ9bPi3H8w/dUwqQt2hXVVZXJ551CwqWk8S4fDJLHk7J7h39lGpOB0R2zz+eitGTJYHtphED0tFk9kdlIJwLZ1B1k4vuk9O30Q6r7xskQCeaFyBmC5IfAFzyOyRzrc0pTSeiQYaYIuI+6BVfayJVKjPM6fVQYWIyobITUsrlBl2CwjlUYmsajo/SDbrzJU/GVYb1Nh+6h0KSoXVR/ajd6db6vqNegelSgKbRYgsapVMLOOiiibQsr7BsMBUdBX2BPpCFMu0eSv4hhyajvZZ3jjSII1BkdwtpiaYJJvse/RZjxFSGUHeSng8NA7qnmDKzEgHKZi9uZkXHyBW/8ADzKXlD4jbTn0WArVPSy03HsY/ey9J8L5/Js1sxrb5wrt592fI5/pm0GvNmN8Ria7yW5Yi3SFkadOSXcyStZ4kkVK0mTJv1ss5hm2RK32QXkBsVrq1ZP/AJNF34cZ6T/UfsFrMCLLNeF2EmoNgAffT7LU4Vlgs+b3OltofKmTqY5IzmobER4Qi9gjOp6rM8b4ZkdnaLO+IDY81qy1BxeGDmwUWlVdOWpFS8tYXNJ05IxIJm11MpXMIRw5a4tP6TbtzRXQNvddLTkpx1LueVXFOVKbpy5RNDwExzryg032RCbIhUaGPI2Q/MOhslzbJvskSS2OzLkk9EiQ+ApbumPKY6ryTXVrXTEkgbhOqC5F82dEBxUA0UNcmJxcgvdAJUZbLJehvJRXchYl2Z/ayJRF0Gk3mpdBiw5y1PLO0pU1TiorsGY3RHYExjUemxCLUVtklYYXWi4a70BZ+hTiVccKdYoUty5R2ZLxTZBj/LLNcbb6D3hal5sR2VBxpgyOAHf3TRYStvFmYyny2xGrcxOkX/svSvDND+EJedOfdebZZptvEddYJBHW0r0Lw8+n5Q1Nv8sr91yvQ5mw/wB3q/yY7xCW+ZVDSSJ1O86qopMgK58RkF9UgQM0AafqH7FVLGqVZ/b6IjYLeo/+7NJ4Pbd52MBacUYMcvss14QFnd1rXDdZ8/uOmoL5ENptupDGzpsJQWqTgdXf0x7nZRCTelZAFqZWKk16WUAanfoo7qRImLBMJSTWTPcdw8Q8bWPOD/gVV58bLU42lmaQdDZZCqcpLdwSPlZbXT6mYuHgcR/iO0Uakay77P24JAqzp7osqtbUPJS6VfYrUTOUlAkh2yQthMc8Ifmn2TkMBZXIXnBckPgjNxdrJTWUJEa9DD6UuCTbXf6IVQRdNlMc5IdRFcZ2QceYZ3KKHEaqLjHyR0EoFzLFNml06nruI+W4NoUmmYQQ1FWKzs0S6YRqOiBR0UigL/RRLEeCbSFp/wA0Vjwwx7qtpbe6n4GpBH+aoMizS5LLE6A8pVDxarDTyV7iD6T0P05rL8SqeYWtB+JwbmEwJ1vCUQtfaJT8Ow+dzMw9Iza8y4r0vgNFjQ2yzeC4PlpPZULRUpepjubReJ5Qm4bxYGxLDAH1/ZGeqp54MVRp0caXhSffxCf/ACHh/WXNaYAbnLQSATcTytdZtlIEAi4Xo/C8ZSq4dzXkONSc/NxcADbbS3ZY3iHBXYSpk/SYLSdwdp5hNreEpexYhQgm9HPf+Sb4Vpxn7hakaQs54dZBcPdadlO0oMuTRpbU0BJgW10HdTm/wmx+o3KFhaQLwTsjNpQ4uqc7D89UxCpLLwwdPDl1zYfU9lIq0/TBOVo23902pjj+mwUW5PMp8DKMpbvYi12C8abLI8XpRVJj4r++62NYXWc4/QsHfyn6G33hXLOemql4md1m3+NavHbf9P8AwpHAwhGoOqKXR/uUF4m63jzpDmVwNbowxShBK1ITiibnC5RfMCVIbSN8tI5qXzE15lImkN90oeEwrg5NkJpHlqHh6GerG37J73WlSeHvDBUfvDQPcLPvJ7qB0HR6O0qr9CHU1I5GPqlCaBuiU9VnHQIk0gj0tUJoRaaYNEmsEH2RaFSCELNYFc3VDYdFzXGak8kZmjK8j+bKc2X3ywo+YOYGU6TjkMteW5WgbH/SLw6teOmitM9u6hwyy4wqpalnBi+JY6pUID49BItInvOqglqlVnBznH/k77kKO9sLpKMIxppJHmV7cVJ15anw3j2Y/D1nU3B7LFvqibGLlbXhvFaeNaBVAIb+kxM6AlYOs70nspGBLmZXNmeQOWbbkCfysu9ppVNjpuj1pVKOZvh7P++TVcMwPlYio1pzsacuaDymD1H+Rdamnhh5ZLXNzaObecv2VFwPi7HsY1oAcHEubyJblAjYQAAt2/hU0nW9YtA3MD91SjFvJq1blYWdt/7yZcOgW1TX1C7VPqUTJlPwzWg+r2UMF7KS1CUMOXC2832tueiNToBglxupNGq50BjYHM6dU3EYC5LnT27JMrfFy8SZV4urmMgQqbi1DM0jmFeYxzbBvvzVZjW2TxbTyWnFTp4xsYR7T/rokAKkY6lFRw6/e6jrp4yUoqS7nllaHw6koeDaOLV3lrvMXeYpAsCQuSZikSFg5cVwSFIIkMKVIQlyQohODqug6lMLyCBs4fOCYR2CajB1/IUvxVTDcjgNLHsdI+RWRcvNVnWdNjpto/r+5ARKTN1Go1ZVhRFlXZpR3CU3SOyflQpR2m3yUQ6RJpmW9k4jRBw2pUhv4UAqJvCjNVg0khs91bB8NWepHK4HkQVf4lwIJ0Bkxym8BQkWKPcw7H3f/W/7ynFR6bjmf/1HozSulo/04+h5deL/AFE/V/kFjBDXdvypmCpkxHIKNjCPLPOCrnw/S9AJ2WXfP5/Y6noSzR9yywWADS15+IEX6cl6wK8tsb1AHAHW+UEx0F15e6vMdI6brX0eMv8AKmTZrWg7DlHVU4SxnJr3tD4ii4eP8EbFOJcSbkkyeu/z1UelUGYIgq3M7oNSneyEy3BYWlljTrxYlw9ra6omOpwMzHgncE8uSh0cZaHieqlVWNcz0n4bx7EflMVZQcZplLXqFxk6qLjG2RnINY2KRp7JYMjxcfxO4/dVbnKz478TfdVa6O3eaUfQ816nHF3P1EDkqQapUcoNHLly5IbBxKa5y5xXMCbJNRwKGLiUrqiRoTDt4Ea+HtPKP3UviFc1rOu2ZA9oUJ3xfVSmFYdX72dtaL6EF5IqA00zG3NT8NigUepQBGiiHhsaKGSxiUXsT2unRGaySFWU8zSrGlXuohlIkB0OtzUhhlV9SreymMqWBUA0X2DOKu6Pqp/9v4VD5oV9hCPL7N/KjIsUnuzEMbd1/wBbvunwmvb6j/U4/MlPhdHS2gvQ8wulqrTfm/yBxZ9B7LUcOAbSYBsAPeLrNPEiO33/AGWkwBssy+/qex1PQP6LXmyYVf4KufLAm1jG0jmFQB0q04VUBYRuLLO4OkxlE8iyG8p7TZIR9UhLYJQLXtLdHD6oJlsjT8qPVEOkexVnTxAfTktkjUbhNwQlmG/KZVuCj1DYqyqYZpgh0d1WVhr8k63DOaZk+O6j3VVKtfEA9TfdVIK6C1f0keddUWbqb9PwKulJnTSrGTPSY6VyGlTEsHIlOIXSCE2EhxyUBNYVJY0KS3BMgP8AjPspFN8KNi/jHUIjSsKsvnfqdxYyzQg/JFlhxKM1lio2FsFNa5V2aUd1kAaNl1TDclMdT0+qblBFkw+krX0oR6A0CLUo2Q6TdeilyhJYZKw9HM8StCxsMPUfhUvDj656Sgs8ZUatNwYSHwQGkXuIQ2nJ7B4VIU4tyZVPC5IUrF0qWMI8ylPU3LzFaLq84afSqN+qtcPxNjWtmZgSs6/j8yOk6BUWiSfiWwKlcMq5XkHcT8lmq/ihgsGuPsorfGUVGktIAIBMLM0M6T48Ez0U8k5hlQsPiswBB1v7FSWOUC04jcRTSYevk09+v91Ko3JBAIPNBx1ENIgRPWZSIppvQxcTTiSw2OotZV1YRbnKkeZ15A9gouLtHZPHkeXyxMt4j/T3P2VNSF1dcfHpHRypWVIW9av6SOA6osXMvb8COF0gKVr7p7wNQrJnC+WFybJ5LkhAwitqpGCUuVIjqQ+mwHeOkIzYCjAJ7U+cDYTZX4+p655FGouUesZDvf72/CHg6ywp7yfqdtQxGKXkvwXlBS6JuFAwzpVhTagyNCDySgbLiExj4TpCFgs4EiyA2zlKIQsolSRFoNgD/EHL91mKXC/LrVNocY/8itVgGS+ypeI1JqvjTOY+2qtWsHOphGX1atGlb5fLyl+gOVwchhcFtnEqKHmok4ZhS+Q4zlcR7TI+hXFqHRxFRjiWEQfiBGu2o6Krc05Tj8vJqdNuKdCr9ThotX8N2AGiqsbhQ2x+35UxvFH8m/VQ8RUc7l9VQVtVXY3p9StGsKX5/g1PhTG5qQadW26xstKw2XnHhys+nWvlyut2I0XoVInkqlWnKEt0a9pcwuKWYvONjnucDZGoY2fQ/Qm28INR10x7QUHJbcU0dUGU6g9eajYkz7LrtMbfZNxDrWRYAK2cYKLjI/hO6O/Kza0fGm/wSeZH3WcWzafZ7nE9Yx8den8nJ7SmhFDVcMZvAnmLkuVInwNrQ+nqjFohIxsJofqnBc7jCyEkJ0J2VIWWVos9zTuZHYqPXwpaZGincQwhJFRglzdv5m8kRpDmd9QdfcbLGuKbpz8mdjYV1cUl4oHgq+kK4Y+Qs2KZpO6TsrXC4tV2smrSn2ZZU5jsixKi0cVdSabwUPBZTJFB10x4ulDet9kuWT/gTYCPwJNGp5dNziIhpjqdlnC9TcbjjU9IJyDQczzKg+Wti0pOEdT5ZxnWL2Net8OHEdvcQJ7mpC2E1zlcMjfsML0yUrgkSExQUpKalypIg0EY64IXoPB8ZnptPT67rz4FaPwxxINJpvMAmR33/CpX1LVFSXY2ug3Sp1nTk9pfk1FV0FDc5FquBE/IqJKyDttQ4t5qJiaMXHyUsGxULFYsAEuMAC/4hPGIOpP5dyn4tV/hlsXJiPuVnn0oVhjazqjiRYbA8lGyHdbtvS0U1k8+6jdKtXbjwtgACNSEi67IErzAsrBnSeR8JEPzVyQwoKU0040SLwka48khsjqVNNqMKOJGqUj3SI5AhsIb8I11y0Tz0P0Up7CkyJOKa3Jxm47xeCG/AMIvPzKC7h8fC6ByIn6gqw8tLlQnRpy5RZhf14PKk/crG03jae37I1PGQf3spbihvCrTsoP7Walv1qoniaT/AGJNPGDXn9E3E4zMIFgdf2UfKnsdG0pU7OEXl7hLnrFWcXGKwv3Oa9DNRc917IQnZXMmNGKW48pITvLTgxIk5ICUhEozk26RHPiBSEonlmU4U0hnLA2ldS2Uhzv72QmtRGtKkBk87lxheOPaMp9YjWYP91Jbx7mw/MKmYyEemekqs7OlJ5NCPW7umlFSTx5Fr/8Asg7EKrxVZ75kgCbDXtKe8hMDVKnaU4PKBXHWbm4hok0l5EdtKdx7FBqNI1uOilVqcEfVCDVaZmpkRx5LgEV1Ce6GQW7KAXI3IlS5uhXJDkt590FykGOSC5qkwURjH3upI+ij+x+SLTfsmQpbhmNSGmlY9PUwYHKE4ssuLbpQOaYWQBZCHllSnsQixRaJp4I+SNUMvR3FAeFFot0nnkbCVtM9ktN10Ss+dExObeUgIqEaogqobmJISJaU+RalbokY8ri1KGpC0odnTRWnZKCuYEkM4LA+nfZSWUSNx2hR2PhSWFTKUs8BMyLTehCn8kuTkpA2FN9UpNrJrLomUDdODYxoQ3NReyc9ojqkSyRiOeiC7f7qS9BcJCZk4gY6lclyJVAJk//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it-IT">
              <a:latin typeface="Calibri" pitchFamily="34" charset="0"/>
            </a:endParaRPr>
          </a:p>
        </p:txBody>
      </p:sp>
      <p:pic>
        <p:nvPicPr>
          <p:cNvPr id="25606" name="Picture 6" descr="http://www.100salute.it/uploads/poumonscopie.jpg"/>
          <p:cNvPicPr>
            <a:picLocks noChangeAspect="1" noChangeArrowheads="1"/>
          </p:cNvPicPr>
          <p:nvPr/>
        </p:nvPicPr>
        <p:blipFill>
          <a:blip r:embed="rId2" cstate="print"/>
          <a:srcRect/>
          <a:stretch>
            <a:fillRect/>
          </a:stretch>
        </p:blipFill>
        <p:spPr bwMode="auto">
          <a:xfrm>
            <a:off x="-36513" y="1279525"/>
            <a:ext cx="1655763" cy="1357313"/>
          </a:xfrm>
          <a:prstGeom prst="rect">
            <a:avLst/>
          </a:prstGeom>
          <a:noFill/>
          <a:ln w="9525">
            <a:noFill/>
            <a:miter lim="800000"/>
            <a:headEnd/>
            <a:tailEnd/>
          </a:ln>
        </p:spPr>
      </p:pic>
      <p:pic>
        <p:nvPicPr>
          <p:cNvPr id="25607" name="Picture 10" descr="https://encrypted-tbn2.gstatic.com/images?q=tbn:ANd9GcT6D2VqVryRkWIP8fIT8ke-se0vB9VRE-TgFljCKbsJLcLXetr3"/>
          <p:cNvPicPr>
            <a:picLocks noChangeAspect="1" noChangeArrowheads="1"/>
          </p:cNvPicPr>
          <p:nvPr/>
        </p:nvPicPr>
        <p:blipFill>
          <a:blip r:embed="rId3" cstate="print"/>
          <a:srcRect/>
          <a:stretch>
            <a:fillRect/>
          </a:stretch>
        </p:blipFill>
        <p:spPr bwMode="auto">
          <a:xfrm>
            <a:off x="11113" y="3990975"/>
            <a:ext cx="1536700" cy="1598613"/>
          </a:xfrm>
          <a:prstGeom prst="rect">
            <a:avLst/>
          </a:prstGeom>
          <a:noFill/>
          <a:ln w="9525">
            <a:noFill/>
            <a:miter lim="800000"/>
            <a:headEnd/>
            <a:tailEnd/>
          </a:ln>
        </p:spPr>
      </p:pic>
      <p:pic>
        <p:nvPicPr>
          <p:cNvPr id="25608" name="Picture 8" descr="https://encrypted-tbn2.gstatic.com/images?q=tbn:ANd9GcRlwcYbdiS56OVRNLMU6wOccxFOS4E7pUbDl76UuCjjfpy8uyie"/>
          <p:cNvPicPr>
            <a:picLocks noChangeAspect="1" noChangeArrowheads="1"/>
          </p:cNvPicPr>
          <p:nvPr/>
        </p:nvPicPr>
        <p:blipFill>
          <a:blip r:embed="rId4" cstate="print"/>
          <a:srcRect/>
          <a:stretch>
            <a:fillRect/>
          </a:stretch>
        </p:blipFill>
        <p:spPr bwMode="auto">
          <a:xfrm>
            <a:off x="0" y="2636838"/>
            <a:ext cx="1798638" cy="1512887"/>
          </a:xfrm>
          <a:prstGeom prst="rect">
            <a:avLst/>
          </a:prstGeom>
          <a:noFill/>
          <a:ln w="9525">
            <a:noFill/>
            <a:miter lim="800000"/>
            <a:headEnd/>
            <a:tailEnd/>
          </a:ln>
        </p:spPr>
      </p:pic>
      <p:pic>
        <p:nvPicPr>
          <p:cNvPr id="25609" name="Picture 12" descr="https://encrypted-tbn1.gstatic.com/images?q=tbn:ANd9GcRR5D75YbROGtUgDZeXPPW-obytDso3TEUKlQQDszP1eDJMqi6w"/>
          <p:cNvPicPr>
            <a:picLocks noChangeAspect="1" noChangeArrowheads="1"/>
          </p:cNvPicPr>
          <p:nvPr/>
        </p:nvPicPr>
        <p:blipFill>
          <a:blip r:embed="rId5" cstate="print"/>
          <a:srcRect/>
          <a:stretch>
            <a:fillRect/>
          </a:stretch>
        </p:blipFill>
        <p:spPr bwMode="auto">
          <a:xfrm>
            <a:off x="34925" y="5715000"/>
            <a:ext cx="1763713" cy="1143000"/>
          </a:xfrm>
          <a:prstGeom prst="rect">
            <a:avLst/>
          </a:prstGeom>
          <a:noFill/>
          <a:ln w="9525">
            <a:noFill/>
            <a:miter lim="800000"/>
            <a:headEnd/>
            <a:tailEnd/>
          </a:ln>
        </p:spPr>
      </p:pic>
      <p:pic>
        <p:nvPicPr>
          <p:cNvPr id="23562" name="Picture 10"/>
          <p:cNvPicPr>
            <a:picLocks noChangeAspect="1" noChangeArrowheads="1"/>
          </p:cNvPicPr>
          <p:nvPr/>
        </p:nvPicPr>
        <p:blipFill>
          <a:blip r:embed="rId6" cstate="print"/>
          <a:srcRect/>
          <a:stretch>
            <a:fillRect/>
          </a:stretch>
        </p:blipFill>
        <p:spPr bwMode="auto">
          <a:xfrm>
            <a:off x="2613075" y="996231"/>
            <a:ext cx="5983583" cy="3755347"/>
          </a:xfrm>
          <a:prstGeom prst="rect">
            <a:avLst/>
          </a:prstGeom>
          <a:noFill/>
          <a:ln w="9525">
            <a:noFill/>
            <a:miter lim="800000"/>
            <a:headEnd/>
            <a:tailEnd/>
          </a:ln>
        </p:spPr>
      </p:pic>
      <p:sp>
        <p:nvSpPr>
          <p:cNvPr id="12" name="Rettangolo 11"/>
          <p:cNvSpPr/>
          <p:nvPr/>
        </p:nvSpPr>
        <p:spPr>
          <a:xfrm>
            <a:off x="2555775" y="3012455"/>
            <a:ext cx="6192689" cy="63256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60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60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60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560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60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60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60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60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560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560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5603">
                                            <p:txEl>
                                              <p:pRg st="12" end="1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560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35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arrotondato 2"/>
          <p:cNvSpPr>
            <a:spLocks noChangeArrowheads="1"/>
          </p:cNvSpPr>
          <p:nvPr/>
        </p:nvSpPr>
        <p:spPr bwMode="auto">
          <a:xfrm>
            <a:off x="179388" y="260350"/>
            <a:ext cx="3960812" cy="1512888"/>
          </a:xfrm>
          <a:prstGeom prst="roundRect">
            <a:avLst>
              <a:gd name="adj" fmla="val 16667"/>
            </a:avLst>
          </a:prstGeom>
          <a:ln>
            <a:headEnd/>
            <a:tailEnd/>
          </a:ln>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it-IT" sz="3200" b="1" dirty="0">
                <a:solidFill>
                  <a:schemeClr val="bg1"/>
                </a:solidFill>
              </a:rPr>
              <a:t>Qual è la prognosi</a:t>
            </a:r>
          </a:p>
        </p:txBody>
      </p:sp>
      <p:sp>
        <p:nvSpPr>
          <p:cNvPr id="24579" name="AutoShape 4" descr="data:image/jpeg;base64,/9j/4AAQSkZJRgABAQAAAQABAAD/2wCEAAkGBhIREBAQDxAQEBAQEBIQEhAUEg4RFBQPFRAVFBQQFRYXHCYeFxokGRISHy8gIycpLCwsFR4xNTAqNSYrLSkBCQoKDgwOGg8PGi8jHSQqKi0tKS0sLTQpLC8pKiwsLyw0LCwsLCwpLCkpKiwpLCwsLC4pKSwsLCksKSwpLCksLP/AABEIAOEA4QMBIgACEQEDEQH/xAAcAAEAAQUBAQAAAAAAAAAAAAAABAECAwUGBwj/xAA+EAACAQIDBQYDBQcCBwAAAAAAAQIDEQQSIQUGMUFREyJhcYGRMrHBBxRCcqEjM1JikuHwstEVFjRTc4Ki/8QAGwEBAAIDAQEAAAAAAAAAAAAAAAUGAQMEAgf/xAArEQACAgEDBAEEAQUBAAAAAAAAAQIDEQQSIQUxQVETIjJx8NEzYYGhsRT/2gAMAwEAAhEDEQA/APcQAAAAAAAAAAAAAAACjAKgslUS1bSXVuxDltzDpqLr0rt2Szxbv00MqLfZHlziu7J4I8sdTXGpTX/vFfUuhi4P4ZwflKLGGZ3IzApcGDJUAAAAAAAAAAAAAAAAAAAAAAAAAAAAAAo2MxyG8e+Fr0sM1daSq8UvCPXzN1NM7pbYGi++FMd02dPPaFNTVN1IKpLhC6u/Q53fPbGIoZFR7tOS1qpJvPd9274aWOOwmJtVjUqNy1bbd27tcX1On29vDRlg+yjPtKk4xT4vLZptt9dCR/8AG6bYcbk+/r9/JFvXfPVPna125/f9HHYnFzqO9Sc5v+aTl8zLsrSpm/7cJ1P6YNr9bEZoup1HHNb8UZQfk0T8o/Q4xK/GX1qUjUTV9Xxer0XEssbalhYylGFviajfmru1/EgYii4ylF8YycX5p2NWMPB2xmprKL8LtjEUv3VerDwU5W9uB0Wy/tNxNOyrxhXjzdlCfutH7HJtFjia56eqz7om+FtsOYtntWwt7cPi9Kc7VLa0p2jP0X4vQ3Vz5yr13FrK3GSad02mnys1wZ6NuR9pGdxw+NklPhCvwUnyU+j8fciNV06Va318r15LJpo22UqySPSAUTKkSewAAAAAAAAAAAAAAAAAAAAAGDBjMXGlCU5cIr3fJI8ykorLBot88bONJQpySc21KK+Jwty6I4Fo3uNxUqs5Tnxb4dFySNXipxfDj18DHRer226h0xrzD2u6/uyv9Ripvfn/AARGili5STbSabi7NXV0+j6ErZzpqb7VJxcXHXx/tcu0pYWVyQyjmWDXRqJ3yyTto7NOz9DJTppqopK/7KbWrWqWj0Oo2tudhsNhHVw1FZ7xnOqm2+zs23f+Hh8zi47wYeErSrRtJOLtmlpJNX0Vuf6HPXqo3Vtrg6bNLKmxJ8mBSnGUXGrOOW1rZb6fzWuWy11ZSOMpt2VSDfRSjf2MkomxNPk37ceDX49Oy6X1+n1I9DE5U1a6eq14Pn7/AENnVaSbfD/NDUSS/DFRXJJJI3R54LF0t/NU6ZQ+n2Wyd3d8y0uaJmzNkTxHaKnbNCGZJu15N2Uf0fse3JRWWWBJRWF2PTfs03sdaH3atK9Smu5J8ZQX4X4rl4eR3qPH90tzdo4epSr1lhKUJzhpKrONaGt01o4t/wAt7vhoevxZU9Yq/kbr7MjLtu7MSoAOM0gAAAAAAAAAAAAAAAAABnJ70Y/NNUk+7DWXjPp6L5nT4quoQlN8Ixb9jgKs3JuT1cm2/NkL1e/bWq15/wCGi6WFgwtGrqpwlFdnUqJtawSt6tvu+ptmi1oi+n9Uu6e5fFjnvkj7aY2/cYcVTU3KVlFt35fr1NRjKjgtItybslrx/wA9zeKN2ktW9F5nTbG2LFShKybpvM5Wv3muCJroXV767JRmt0Xz+H/Hs126JXNbeGSN0qFdYeP3mKhN8Kad8sbdPwt9OROw2wsNTblTw1CDk7txp0023zvYnIqS85uUnL2S9dahFR74NTtHdTB4iWevhMPVlbLmlTg5ZVwV7XNRi/s1wjX7CM8O+ShKUof0SbS9LHWgRslB5izMq4yWGjwfeTYFehifu81mcrdk48JxbsmvHr0NDBuUpxVOq+z+OXZzyx/M7d31se9b27Nw9XDVHi1JQpRdRVINxqQaXxU2tU/0fM4LbW+2H+4vCYSFWUqkVGpVqqEZNaZpSy/FJ2sTun1llkUoxy/L8HfRLbFRhE4Nok7O2jOhPPTeul0+Ds7kdlCYaUlhna1k3G8m91fHSg62WMad3CnBNRUn+LVttnq+421ZVqFpycnHJJN6vJOKaV+dmmjw+x6t9mNXuRXWj/oqtL9CJ6hTCNGIrGDmvglDg9AABXSPAAAAAAAAAAAAAAAAAYBp95q9qOX+OSXotX9Dkmjp96cFVnCMqMO1cL3pqUYyadtYuWjenBtHF19tQpO1eNXDy6VaVSGvg7Wfoys9TrsnduxwctqeTJiK841lRWHrzb1zQg5pLq0tbeJmsdLs/aqlhalai41NLqUdVZri/LV+hybx9JL97Tt+eH+5xanTxrjFx8niUcYNpsihebl/Cv8A6ei+p2mEoZYJc+L8zkd1cVSqycadSE2prMoyTaVudvU7RE30qpRr3G+lcFQATBuAAAIG3sG6uFxFKCvKpRqQim0rycGoq74a2Pnicat2uxytNp5pxWqdnwufR2OxSpU6lR8IQlN+ib+h4FUd22+Ld35sktFbOCaRMdMpVu7d24NdGNT8agl4OTf6ozVcNLs41IuDvNwcW2mrRTvw8TJXjz6e5dhcTB0akMs87qQkpOLikkpXtfW+pLq5/FnPJ3SoStUUng17lNcaf9Mov52PVPsrqqUY2veEKkZJpppupdJ+jR5s0ek/ZvgXGNJ6rPnqv8trRv6KPucGpvlKtxkedfpYQqckz0YFEVIUrYAAAAAAAAAAAAAAAAAALZQTVmk0+T1RcADFRw0IK0IRgm72jFRV+uhp6+4+AnOU54Si5Sd28rV31snY3oPLin3QwazZ+7WFoSU6GGo05pWzxhHNZ8Vm4mzBjr1LJ9eRlJLsC+4uYYYZW11fPiXfdo9P1ZkGS4uY3ho9PmaPeXbf3SlLK/2k1anHjaXOXkv9jzKSiss2V1yskoR7s132kbY7OgsPF9+t8XhSi9fd2XueXtG02xjqmIqOtUd5NKL5ZbK1kunP1IEYHQtXVTQrM5TLdodHKqHx+fJGaLGibisLlUJcpxzL0bTXuiLJHfXZGyKlHszq7F+zsC61WFNfier6RWsn7Hsu6+BUYOdrJ2hFdIx/z9DidzdiPSVu/Wtb+Wlxv68fY9QoUVGKjFWUVZeRy6ieeEV7qmo3PYi9FQDkIQAAAAAAAAAAAAAAAAAAAAAAAAEehBPvPV3JBgwnw+rAMlapZXIEpt8SbiIXi0uPFGqr4hQTc3lUU229LJAylknYes+D16HlO39qTrYmr2vdqQeXsm9YQv3Vb687m+pb7z+8KSS7C9srVm1/FfkS988Zg6tGM1GlPEyUVTmlF1IQck5JyWqVrq3iR2onG6D2yxgntBXbpLo74Z3cZ9fvk4aovkWwpJqSvllleTRPv8ky+ZjaIjdh89vRbIrMeCPUlNqKqScnBZVdJWV72suHEl7G2b2s7yX7OGsvF8oknA7PdX4r5Fout+iO53a3VlTcXVjaEUpRV03KT1vK3DyLXptbCyvEVjHghNbetOmm+Tcbv7N7OGeS7817R5I26CKnlvLyVGcnOWWAAYPIAAAAAAAAAAAAAAAAAAAAAAAAIuDqKzTaupPT1JRAlUhK77OTadnZa39GAX4jHJO0bPqzhN795O1l2EGskH3mvxSXLyXzOxxFelCE5uElkV3HW+vC2p55itnU5zlKKnRlOTlZawu+WV/SxHa7UKtKPslOmwj8m+Xjt+TV5kU8italldmr25pO39iyaStpe+ui5EXhNZRboTeM5Nls/dt4ynkp1nSqOb7y1tBWv4+Jl29uo8CqbnVqVaDsp4iUVeMm/wAeVd1cLNkDA4urCSdGU6cm7K2j10+p6hsLFTq0nGtaTilFytpK61ujtorrtjta59kRrL79LNWRknH1+f3g126+xY2jWaWVJdkuVuU/Hw9zqEiijbgXErXBQWEVq66V03KQAB7NIAAAAAAAAAAAAAAAAAAAAAAAAAAANT95cXNRsnKq1d8vE2xhnh4a3jHjd6Lj1AOU2/iVfJ2ik7Zpu606L/PA5vFN6ZZ55a28PHQ2uLyznOWVd6T5LhfT6GKNJLgkvRFP1Go+S1zLLp6vjgkcvheMc0oqLlZ5rK/Va8X4E6eyI6Kj3O5fm079bmz/AOHUs2fsqef+PLHN7mZU0uS6eh5nqs428HW5ttNGDdzZMs15K828kVa3m/7+Z6Lg8KqcFBcuL6vmzSbvYSzi+esm/B6WOjLHoVmtSa5IHqF7ssx4AAO8jQAAAAAAAAAAAAAAAAAAAAAAAAAAAAAAYsVK0JvpGXyMpgxv7up+SX+lnif2szHujhChUkUNlwxEZUpNxcmldNp2t+v9ilQrdktqLROahHLI1gkSMXselhctGjKpJKN5Oc3N3fLXh5eJgXFeYsq+OzY/AhZvhuR2Ox491vxS9l/c2JA2P8D/ADP5Inlx0/8ATRW7vvYABvNQAAAAAAAAAAAAAAAAAAAAAAAAAAAAAALKkFJOL1TTT8mi8ozDBxWN3GxOaTw+PSg3dQrUYVLLpni035tGPZ27+Po1Yyr18HKldXsqsJceMdOPqdwanbEXmi+VrevMh9dXVp6XdCGWjsrvsm9jkQt4t3J4pKeGxHYVObyRqRnHx5p+KZpKX2Wyn/1WPrVVzjCKgv1cvkdTsu658Xw8DYzxMI8ZJepnTSo1Fausiot9zzKyyH0RfBg2TsyOHpRpQc5Rjwc5Ocvdk0tTLiWiklx2OZtvlgAHowAAAAAAAAAAAAAAAAAAAAAAAAAAAAAADBjPgn+V/IzmLEwbhJLi00ark3XJL0zMe6NAqjXBterKTm3xbfm2zW1dqz7Ts6WHq1ZReWaVoyh4uMuXO90nyNifOLI2xj9WcfwSqcX2KZnwuxBarzXzKxpt3txs2Q8LTxqzTqYaE4xd4qnUSm4p62jLj7oUaa655gm0hKcY9zqsH8PqyQRsC7wi7SjfW0k01fk1yZJPounWKo59EXLuwADeeQAAAAAAAAAAAAAAAAAAAAAAAAAAAAAAYsRUyxlLojKR8d+7n5Gm+TjXKS8JmY8tEH/ijs+6s3C5AKlD59qNVbekrHnBJwhGPYrTqOLuiU9pTbja0VdK3UhlYySabaSutXpzPNGotq+iEmk2jMoRfLR0FCd0mZTBhPhXr8zOfRKW5QTfoi33AANpgAAAAAAAAAAAAAAAAAAAAAAAAAAAAAAGOtSUouL4SVnq0/daoyAw1lYYOUrbn4hNujtGtFXuo1KdKrZdM2jZHluvtHlj6LX/AIEmdmDhl07TS5cEbFbP2cV/yZjZfvNpNL+Slb5NGWj9m1Fu9eviK78ZKK+r/U7AHqOg08e0UHZJ+TDhMLGnCNOF8sVZXlKTt5t3ZmAOxJJYRrAAMgAAAAAAAAAAAAAAAAAAAAAAAAAAAAAAAAAAAAAAAAAAAAAAAAAAAAAAAAAAAA//2Q=="/>
          <p:cNvSpPr>
            <a:spLocks noChangeAspect="1" noChangeArrowheads="1"/>
          </p:cNvSpPr>
          <p:nvPr/>
        </p:nvSpPr>
        <p:spPr bwMode="auto">
          <a:xfrm>
            <a:off x="144463" y="-144463"/>
            <a:ext cx="304800" cy="304801"/>
          </a:xfrm>
          <a:prstGeom prst="rect">
            <a:avLst/>
          </a:prstGeom>
          <a:noFill/>
          <a:ln w="9525">
            <a:noFill/>
            <a:miter lim="800000"/>
            <a:headEnd/>
            <a:tailEnd/>
          </a:ln>
        </p:spPr>
        <p:txBody>
          <a:bodyPr/>
          <a:lstStyle/>
          <a:p>
            <a:endParaRPr lang="it-IT"/>
          </a:p>
        </p:txBody>
      </p:sp>
      <p:sp>
        <p:nvSpPr>
          <p:cNvPr id="24580" name="AutoShape 6" descr="data:image/jpeg;base64,/9j/4AAQSkZJRgABAQAAAQABAAD/2wCEAAkGBhIREBAQDxAQEBAQEBIQEhAUEg4RFBQPFRAVFBQQFRYXHCYeFxokGRISHy8gIycpLCwsFR4xNTAqNSYrLSkBCQoKDgwOGg8PGi8jHSQqKi0tKS0sLTQpLC8pKiwsLyw0LCwsLCwpLCkpKiwpLCwsLC4pKSwsLCksKSwpLCksLP/AABEIAOEA4QMBIgACEQEDEQH/xAAcAAEAAQUBAQAAAAAAAAAAAAAABAECAwUGBwj/xAA+EAACAQIDBQYDBQcCBwAAAAAAAQIDEQQSIQUGMUFREyJhcYGRMrHBBxRCcqEjM1JikuHwstEVFjRTc4Ki/8QAGwEBAAIDAQEAAAAAAAAAAAAAAAUGAQMEAgf/xAArEQACAgEDBAEEAQUBAAAAAAAAAQIDEQQSIQUxQVETIjJx8NEzYYGhsRT/2gAMAwEAAhEDEQA/APcQAAAAAAAAAAAAAAACjAKgslUS1bSXVuxDltzDpqLr0rt2Szxbv00MqLfZHlziu7J4I8sdTXGpTX/vFfUuhi4P4ZwflKLGGZ3IzApcGDJUAAAAAAAAAAAAAAAAAAAAAAAAAAAAAAo2MxyG8e+Fr0sM1daSq8UvCPXzN1NM7pbYGi++FMd02dPPaFNTVN1IKpLhC6u/Q53fPbGIoZFR7tOS1qpJvPd9274aWOOwmJtVjUqNy1bbd27tcX1On29vDRlg+yjPtKk4xT4vLZptt9dCR/8AG6bYcbk+/r9/JFvXfPVPna125/f9HHYnFzqO9Sc5v+aTl8zLsrSpm/7cJ1P6YNr9bEZoup1HHNb8UZQfk0T8o/Q4xK/GX1qUjUTV9Xxer0XEssbalhYylGFviajfmru1/EgYii4ylF8YycX5p2NWMPB2xmprKL8LtjEUv3VerDwU5W9uB0Wy/tNxNOyrxhXjzdlCfutH7HJtFjia56eqz7om+FtsOYtntWwt7cPi9Kc7VLa0p2jP0X4vQ3Vz5yr13FrK3GSad02mnys1wZ6NuR9pGdxw+NklPhCvwUnyU+j8fciNV06Va318r15LJpo22UqySPSAUTKkSewAAAAAAAAAAAAAAAAAAAAAGDBjMXGlCU5cIr3fJI8ykorLBot88bONJQpySc21KK+Jwty6I4Fo3uNxUqs5Tnxb4dFySNXipxfDj18DHRer226h0xrzD2u6/uyv9Ripvfn/AARGili5STbSabi7NXV0+j6ErZzpqb7VJxcXHXx/tcu0pYWVyQyjmWDXRqJ3yyTto7NOz9DJTppqopK/7KbWrWqWj0Oo2tudhsNhHVw1FZ7xnOqm2+zs23f+Hh8zi47wYeErSrRtJOLtmlpJNX0Vuf6HPXqo3Vtrg6bNLKmxJ8mBSnGUXGrOOW1rZb6fzWuWy11ZSOMpt2VSDfRSjf2MkomxNPk37ceDX49Oy6X1+n1I9DE5U1a6eq14Pn7/AENnVaSbfD/NDUSS/DFRXJJJI3R54LF0t/NU6ZQ+n2Wyd3d8y0uaJmzNkTxHaKnbNCGZJu15N2Uf0fse3JRWWWBJRWF2PTfs03sdaH3atK9Smu5J8ZQX4X4rl4eR3qPH90tzdo4epSr1lhKUJzhpKrONaGt01o4t/wAt7vhoevxZU9Yq/kbr7MjLtu7MSoAOM0gAAAAAAAAAAAAAAAAABnJ70Y/NNUk+7DWXjPp6L5nT4quoQlN8Ixb9jgKs3JuT1cm2/NkL1e/bWq15/wCGi6WFgwtGrqpwlFdnUqJtawSt6tvu+ptmi1oi+n9Uu6e5fFjnvkj7aY2/cYcVTU3KVlFt35fr1NRjKjgtItybslrx/wA9zeKN2ktW9F5nTbG2LFShKybpvM5Wv3muCJroXV767JRmt0Xz+H/Hs126JXNbeGSN0qFdYeP3mKhN8Kad8sbdPwt9OROw2wsNTblTw1CDk7txp0023zvYnIqS85uUnL2S9dahFR74NTtHdTB4iWevhMPVlbLmlTg5ZVwV7XNRi/s1wjX7CM8O+ShKUof0SbS9LHWgRslB5izMq4yWGjwfeTYFehifu81mcrdk48JxbsmvHr0NDBuUpxVOq+z+OXZzyx/M7d31se9b27Nw9XDVHi1JQpRdRVINxqQaXxU2tU/0fM4LbW+2H+4vCYSFWUqkVGpVqqEZNaZpSy/FJ2sTun1llkUoxy/L8HfRLbFRhE4Nok7O2jOhPPTeul0+Ds7kdlCYaUlhna1k3G8m91fHSg62WMad3CnBNRUn+LVttnq+421ZVqFpycnHJJN6vJOKaV+dmmjw+x6t9mNXuRXWj/oqtL9CJ6hTCNGIrGDmvglDg9AABXSPAAAAAAAAAAAAAAAAAYBp95q9qOX+OSXotX9Dkmjp96cFVnCMqMO1cL3pqUYyadtYuWjenBtHF19tQpO1eNXDy6VaVSGvg7Wfoys9TrsnduxwctqeTJiK841lRWHrzb1zQg5pLq0tbeJmsdLs/aqlhalai41NLqUdVZri/LV+hybx9JL97Tt+eH+5xanTxrjFx8niUcYNpsihebl/Cv8A6ei+p2mEoZYJc+L8zkd1cVSqycadSE2prMoyTaVudvU7RE30qpRr3G+lcFQATBuAAAIG3sG6uFxFKCvKpRqQim0rycGoq74a2Pnicat2uxytNp5pxWqdnwufR2OxSpU6lR8IQlN+ib+h4FUd22+Ld35sktFbOCaRMdMpVu7d24NdGNT8agl4OTf6ozVcNLs41IuDvNwcW2mrRTvw8TJXjz6e5dhcTB0akMs87qQkpOLikkpXtfW+pLq5/FnPJ3SoStUUng17lNcaf9Mov52PVPsrqqUY2veEKkZJpppupdJ+jR5s0ek/ZvgXGNJ6rPnqv8trRv6KPucGpvlKtxkedfpYQqckz0YFEVIUrYAAAAAAAAAAAAAAAAAALZQTVmk0+T1RcADFRw0IK0IRgm72jFRV+uhp6+4+AnOU54Si5Sd28rV31snY3oPLin3QwazZ+7WFoSU6GGo05pWzxhHNZ8Vm4mzBjr1LJ9eRlJLsC+4uYYYZW11fPiXfdo9P1ZkGS4uY3ho9PmaPeXbf3SlLK/2k1anHjaXOXkv9jzKSiss2V1yskoR7s132kbY7OgsPF9+t8XhSi9fd2XueXtG02xjqmIqOtUd5NKL5ZbK1kunP1IEYHQtXVTQrM5TLdodHKqHx+fJGaLGibisLlUJcpxzL0bTXuiLJHfXZGyKlHszq7F+zsC61WFNfier6RWsn7Hsu6+BUYOdrJ2hFdIx/z9DidzdiPSVu/Wtb+Wlxv68fY9QoUVGKjFWUVZeRy6ieeEV7qmo3PYi9FQDkIQAAAAAAAAAAAAAAAAAAAAAAAAEehBPvPV3JBgwnw+rAMlapZXIEpt8SbiIXi0uPFGqr4hQTc3lUU229LJAylknYes+D16HlO39qTrYmr2vdqQeXsm9YQv3Vb687m+pb7z+8KSS7C9srVm1/FfkS988Zg6tGM1GlPEyUVTmlF1IQck5JyWqVrq3iR2onG6D2yxgntBXbpLo74Z3cZ9fvk4aovkWwpJqSvllleTRPv8ky+ZjaIjdh89vRbIrMeCPUlNqKqScnBZVdJWV72suHEl7G2b2s7yX7OGsvF8oknA7PdX4r5Fout+iO53a3VlTcXVjaEUpRV03KT1vK3DyLXptbCyvEVjHghNbetOmm+Tcbv7N7OGeS7817R5I26CKnlvLyVGcnOWWAAYPIAAAAAAAAAAAAAAAAAAAAAAAAIuDqKzTaupPT1JRAlUhK77OTadnZa39GAX4jHJO0bPqzhN795O1l2EGskH3mvxSXLyXzOxxFelCE5uElkV3HW+vC2p55itnU5zlKKnRlOTlZawu+WV/SxHa7UKtKPslOmwj8m+Xjt+TV5kU8italldmr25pO39iyaStpe+ui5EXhNZRboTeM5Nls/dt4ynkp1nSqOb7y1tBWv4+Jl29uo8CqbnVqVaDsp4iUVeMm/wAeVd1cLNkDA4urCSdGU6cm7K2j10+p6hsLFTq0nGtaTilFytpK61ujtorrtjta59kRrL79LNWRknH1+f3g126+xY2jWaWVJdkuVuU/Hw9zqEiijbgXErXBQWEVq66V03KQAB7NIAAAAAAAAAAAAAAAAAAAAAAAAAAANT95cXNRsnKq1d8vE2xhnh4a3jHjd6Lj1AOU2/iVfJ2ik7Zpu606L/PA5vFN6ZZ55a28PHQ2uLyznOWVd6T5LhfT6GKNJLgkvRFP1Go+S1zLLp6vjgkcvheMc0oqLlZ5rK/Va8X4E6eyI6Kj3O5fm079bmz/AOHUs2fsqef+PLHN7mZU0uS6eh5nqs428HW5ttNGDdzZMs15K828kVa3m/7+Z6Lg8KqcFBcuL6vmzSbvYSzi+esm/B6WOjLHoVmtSa5IHqF7ssx4AAO8jQAAAAAAAAAAAAAAAAAAAAAAAAAAAAAAYsVK0JvpGXyMpgxv7up+SX+lnif2szHujhChUkUNlwxEZUpNxcmldNp2t+v9ilQrdktqLROahHLI1gkSMXselhctGjKpJKN5Oc3N3fLXh5eJgXFeYsq+OzY/AhZvhuR2Ox491vxS9l/c2JA2P8D/ADP5Inlx0/8ATRW7vvYABvNQAAAAAAAAAAAAAAAAAAAAAAAAAAAAAALKkFJOL1TTT8mi8ozDBxWN3GxOaTw+PSg3dQrUYVLLpni035tGPZ27+Po1Yyr18HKldXsqsJceMdOPqdwanbEXmi+VrevMh9dXVp6XdCGWjsrvsm9jkQt4t3J4pKeGxHYVObyRqRnHx5p+KZpKX2Wyn/1WPrVVzjCKgv1cvkdTsu658Xw8DYzxMI8ZJepnTSo1Fausiot9zzKyyH0RfBg2TsyOHpRpQc5Rjwc5Ocvdk0tTLiWiklx2OZtvlgAHowAAAAAAAAAAAAAAAAAAAAAAAAAAAAAADBjPgn+V/IzmLEwbhJLi00ark3XJL0zMe6NAqjXBterKTm3xbfm2zW1dqz7Ts6WHq1ZReWaVoyh4uMuXO90nyNifOLI2xj9WcfwSqcX2KZnwuxBarzXzKxpt3txs2Q8LTxqzTqYaE4xd4qnUSm4p62jLj7oUaa655gm0hKcY9zqsH8PqyQRsC7wi7SjfW0k01fk1yZJPounWKo59EXLuwADeeQAAAAAAAAAAAAAAAAAAAAAAAAAAAAAAYsRUyxlLojKR8d+7n5Gm+TjXKS8JmY8tEH/ijs+6s3C5AKlD59qNVbekrHnBJwhGPYrTqOLuiU9pTbja0VdK3UhlYySabaSutXpzPNGotq+iEmk2jMoRfLR0FCd0mZTBhPhXr8zOfRKW5QTfoi33AANpgAAAAAAAAAAAAAAAAAAAAAAAAAAAAAAGOtSUouL4SVnq0/daoyAw1lYYOUrbn4hNujtGtFXuo1KdKrZdM2jZHluvtHlj6LX/AIEmdmDhl07TS5cEbFbP2cV/yZjZfvNpNL+Slb5NGWj9m1Fu9eviK78ZKK+r/U7AHqOg08e0UHZJ+TDhMLGnCNOF8sVZXlKTt5t3ZmAOxJJYRrAAMgAAAAAAAAAAAAAAAAAAAAAAAAAAAAAAAAAAAAAAAAAAAAAAAAAAAAAAAAAAAA//2Q=="/>
          <p:cNvSpPr>
            <a:spLocks noChangeAspect="1" noChangeArrowheads="1"/>
          </p:cNvSpPr>
          <p:nvPr/>
        </p:nvSpPr>
        <p:spPr bwMode="auto">
          <a:xfrm>
            <a:off x="296863" y="7938"/>
            <a:ext cx="304800" cy="304800"/>
          </a:xfrm>
          <a:prstGeom prst="rect">
            <a:avLst/>
          </a:prstGeom>
          <a:noFill/>
          <a:ln w="9525">
            <a:noFill/>
            <a:miter lim="800000"/>
            <a:headEnd/>
            <a:tailEnd/>
          </a:ln>
        </p:spPr>
        <p:txBody>
          <a:bodyPr/>
          <a:lstStyle/>
          <a:p>
            <a:endParaRPr lang="it-IT"/>
          </a:p>
        </p:txBody>
      </p:sp>
      <p:pic>
        <p:nvPicPr>
          <p:cNvPr id="26629" name="Picture 8" descr="http://us.123rf.com/400wm/400/400/alhovik/alhovik1106/alhovik110600267/9882067-question-mark-puzzle.jpg"/>
          <p:cNvPicPr>
            <a:picLocks noChangeAspect="1" noChangeArrowheads="1"/>
          </p:cNvPicPr>
          <p:nvPr/>
        </p:nvPicPr>
        <p:blipFill>
          <a:blip r:embed="rId3" cstate="print"/>
          <a:srcRect/>
          <a:stretch>
            <a:fillRect/>
          </a:stretch>
        </p:blipFill>
        <p:spPr bwMode="auto">
          <a:xfrm>
            <a:off x="107504" y="2263800"/>
            <a:ext cx="3829496" cy="3829496"/>
          </a:xfrm>
          <a:prstGeom prst="rect">
            <a:avLst/>
          </a:prstGeom>
          <a:noFill/>
          <a:ln w="9525">
            <a:noFill/>
            <a:miter lim="800000"/>
            <a:headEnd/>
            <a:tailEnd/>
          </a:ln>
        </p:spPr>
      </p:pic>
      <p:sp>
        <p:nvSpPr>
          <p:cNvPr id="7" name="Rettangolo arrotondato 6"/>
          <p:cNvSpPr>
            <a:spLocks noChangeArrowheads="1"/>
          </p:cNvSpPr>
          <p:nvPr/>
        </p:nvSpPr>
        <p:spPr bwMode="auto">
          <a:xfrm>
            <a:off x="4643438" y="260350"/>
            <a:ext cx="4321175" cy="1512888"/>
          </a:xfrm>
          <a:prstGeom prst="roundRect">
            <a:avLst>
              <a:gd name="adj" fmla="val 16667"/>
            </a:avLst>
          </a:prstGeom>
          <a:ln>
            <a:headEnd/>
            <a:tailEnd/>
          </a:ln>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it-IT" sz="3200" b="1" i="1" dirty="0" err="1">
                <a:solidFill>
                  <a:schemeClr val="bg1"/>
                </a:solidFill>
              </a:rPr>
              <a:t>Counseling</a:t>
            </a:r>
            <a:r>
              <a:rPr lang="it-IT" sz="3200" b="1" dirty="0">
                <a:solidFill>
                  <a:schemeClr val="bg1"/>
                </a:solidFill>
              </a:rPr>
              <a:t> genetico</a:t>
            </a:r>
          </a:p>
        </p:txBody>
      </p:sp>
      <p:pic>
        <p:nvPicPr>
          <p:cNvPr id="26631" name="Picture 12" descr="http://www.riversideonline.com/source/images/slideshow/r22_autosomalrecessive.gif"/>
          <p:cNvPicPr>
            <a:picLocks noChangeAspect="1" noChangeArrowheads="1"/>
          </p:cNvPicPr>
          <p:nvPr/>
        </p:nvPicPr>
        <p:blipFill>
          <a:blip r:embed="rId4" cstate="print"/>
          <a:srcRect/>
          <a:stretch>
            <a:fillRect/>
          </a:stretch>
        </p:blipFill>
        <p:spPr bwMode="auto">
          <a:xfrm>
            <a:off x="4824413" y="2349500"/>
            <a:ext cx="4140200" cy="38163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6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arrotondato 5"/>
          <p:cNvSpPr/>
          <p:nvPr/>
        </p:nvSpPr>
        <p:spPr>
          <a:xfrm>
            <a:off x="107504" y="116632"/>
            <a:ext cx="8892480" cy="647923"/>
          </a:xfrm>
          <a:prstGeom prst="roundRect">
            <a:avLst/>
          </a:prstGeom>
          <a:solidFill>
            <a:schemeClr val="tx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2800" b="1" dirty="0">
                <a:solidFill>
                  <a:srgbClr val="FFFFFF"/>
                </a:solidFill>
                <a:effectLst>
                  <a:outerShdw blurRad="38100" dist="38100" dir="2700000" algn="tl">
                    <a:srgbClr val="000000"/>
                  </a:outerShdw>
                </a:effectLst>
                <a:ea typeface="MS PGothic" pitchFamily="34" charset="-128"/>
              </a:rPr>
              <a:t>ANAMNESI FAMILIARE</a:t>
            </a:r>
          </a:p>
        </p:txBody>
      </p:sp>
      <p:sp>
        <p:nvSpPr>
          <p:cNvPr id="7" name="Rettangolo arrotondato 6"/>
          <p:cNvSpPr/>
          <p:nvPr/>
        </p:nvSpPr>
        <p:spPr>
          <a:xfrm>
            <a:off x="323528" y="3501008"/>
            <a:ext cx="8280920" cy="3168352"/>
          </a:xfrm>
          <a:prstGeom prst="roundRect">
            <a:avLst/>
          </a:prstGeom>
          <a:solidFill>
            <a:schemeClr val="bg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fontAlgn="auto">
              <a:lnSpc>
                <a:spcPct val="150000"/>
              </a:lnSpc>
              <a:spcBef>
                <a:spcPts val="0"/>
              </a:spcBef>
              <a:spcAft>
                <a:spcPts val="0"/>
              </a:spcAft>
              <a:defRPr/>
            </a:pPr>
            <a:r>
              <a:rPr lang="it-IT" sz="2000" dirty="0">
                <a:solidFill>
                  <a:schemeClr val="tx1"/>
                </a:solidFill>
                <a:ea typeface="MS PGothic" pitchFamily="34" charset="-128"/>
              </a:rPr>
              <a:t>Nato a termine da gravidanza </a:t>
            </a:r>
            <a:r>
              <a:rPr lang="it-IT" sz="2000" dirty="0" err="1">
                <a:solidFill>
                  <a:schemeClr val="tx1"/>
                </a:solidFill>
                <a:ea typeface="MS PGothic" pitchFamily="34" charset="-128"/>
              </a:rPr>
              <a:t>normocondotta</a:t>
            </a:r>
            <a:r>
              <a:rPr lang="it-IT" sz="2000" dirty="0">
                <a:solidFill>
                  <a:schemeClr val="tx1"/>
                </a:solidFill>
                <a:ea typeface="MS PGothic" pitchFamily="34" charset="-128"/>
              </a:rPr>
              <a:t>. PN 3.950 </a:t>
            </a:r>
            <a:r>
              <a:rPr lang="it-IT" sz="2000" dirty="0" smtClean="0">
                <a:solidFill>
                  <a:schemeClr val="tx1"/>
                </a:solidFill>
                <a:ea typeface="MS PGothic" pitchFamily="34" charset="-128"/>
              </a:rPr>
              <a:t>kg </a:t>
            </a:r>
          </a:p>
          <a:p>
            <a:pPr marL="342900" indent="-342900" fontAlgn="auto">
              <a:lnSpc>
                <a:spcPct val="150000"/>
              </a:lnSpc>
              <a:spcBef>
                <a:spcPts val="0"/>
              </a:spcBef>
              <a:spcAft>
                <a:spcPts val="0"/>
              </a:spcAft>
              <a:defRPr/>
            </a:pPr>
            <a:r>
              <a:rPr lang="it-IT" sz="2000" dirty="0" smtClean="0">
                <a:solidFill>
                  <a:schemeClr val="tx1"/>
                </a:solidFill>
                <a:ea typeface="MS PGothic" pitchFamily="34" charset="-128"/>
              </a:rPr>
              <a:t>Eventi </a:t>
            </a:r>
            <a:r>
              <a:rPr lang="it-IT" sz="2000" dirty="0">
                <a:solidFill>
                  <a:schemeClr val="tx1"/>
                </a:solidFill>
                <a:ea typeface="MS PGothic" pitchFamily="34" charset="-128"/>
              </a:rPr>
              <a:t>perinatali nella </a:t>
            </a:r>
            <a:r>
              <a:rPr lang="it-IT" sz="2000" dirty="0" smtClean="0">
                <a:solidFill>
                  <a:schemeClr val="tx1"/>
                </a:solidFill>
                <a:ea typeface="MS PGothic" pitchFamily="34" charset="-128"/>
              </a:rPr>
              <a:t>norma</a:t>
            </a:r>
          </a:p>
          <a:p>
            <a:pPr marL="342900" indent="-342900" fontAlgn="auto">
              <a:lnSpc>
                <a:spcPct val="150000"/>
              </a:lnSpc>
              <a:spcBef>
                <a:spcPts val="0"/>
              </a:spcBef>
              <a:spcAft>
                <a:spcPts val="0"/>
              </a:spcAft>
              <a:defRPr/>
            </a:pPr>
            <a:r>
              <a:rPr lang="it-IT" sz="2000" dirty="0" smtClean="0">
                <a:solidFill>
                  <a:schemeClr val="tx1"/>
                </a:solidFill>
                <a:ea typeface="MS PGothic" pitchFamily="34" charset="-128"/>
              </a:rPr>
              <a:t>Normale </a:t>
            </a:r>
            <a:r>
              <a:rPr lang="it-IT" sz="2000" dirty="0">
                <a:solidFill>
                  <a:schemeClr val="tx1"/>
                </a:solidFill>
                <a:ea typeface="MS PGothic" pitchFamily="34" charset="-128"/>
              </a:rPr>
              <a:t>emissione di </a:t>
            </a:r>
            <a:r>
              <a:rPr lang="it-IT" sz="2000" dirty="0" smtClean="0">
                <a:solidFill>
                  <a:schemeClr val="tx1"/>
                </a:solidFill>
                <a:ea typeface="MS PGothic" pitchFamily="34" charset="-128"/>
              </a:rPr>
              <a:t>meconio</a:t>
            </a:r>
            <a:endParaRPr lang="it-IT" sz="2000" dirty="0">
              <a:solidFill>
                <a:schemeClr val="tx1"/>
              </a:solidFill>
              <a:ea typeface="MS PGothic" pitchFamily="34" charset="-128"/>
            </a:endParaRPr>
          </a:p>
          <a:p>
            <a:pPr marL="342900" indent="-342900" fontAlgn="auto">
              <a:lnSpc>
                <a:spcPct val="150000"/>
              </a:lnSpc>
              <a:spcBef>
                <a:spcPts val="0"/>
              </a:spcBef>
              <a:spcAft>
                <a:spcPts val="0"/>
              </a:spcAft>
              <a:defRPr/>
            </a:pPr>
            <a:r>
              <a:rPr lang="it-IT" sz="2000" dirty="0">
                <a:solidFill>
                  <a:schemeClr val="tx1"/>
                </a:solidFill>
                <a:ea typeface="MS PGothic" pitchFamily="34" charset="-128"/>
              </a:rPr>
              <a:t>Buon accrescimento </a:t>
            </a:r>
            <a:r>
              <a:rPr lang="it-IT" sz="2000" dirty="0" err="1" smtClean="0">
                <a:solidFill>
                  <a:schemeClr val="tx1"/>
                </a:solidFill>
                <a:ea typeface="MS PGothic" pitchFamily="34" charset="-128"/>
              </a:rPr>
              <a:t>staturo-ponderale</a:t>
            </a:r>
            <a:r>
              <a:rPr lang="it-IT" sz="2000" dirty="0" smtClean="0">
                <a:solidFill>
                  <a:schemeClr val="tx1"/>
                </a:solidFill>
                <a:ea typeface="MS PGothic" pitchFamily="34" charset="-128"/>
              </a:rPr>
              <a:t> </a:t>
            </a:r>
            <a:endParaRPr lang="it-IT" sz="2000" dirty="0">
              <a:solidFill>
                <a:schemeClr val="tx1"/>
              </a:solidFill>
              <a:ea typeface="MS PGothic" pitchFamily="34" charset="-128"/>
            </a:endParaRPr>
          </a:p>
          <a:p>
            <a:pPr marL="342900" indent="-342900" fontAlgn="auto">
              <a:lnSpc>
                <a:spcPct val="150000"/>
              </a:lnSpc>
              <a:spcBef>
                <a:spcPts val="0"/>
              </a:spcBef>
              <a:spcAft>
                <a:spcPts val="0"/>
              </a:spcAft>
              <a:defRPr/>
            </a:pPr>
            <a:r>
              <a:rPr lang="it-IT" sz="2000" dirty="0">
                <a:solidFill>
                  <a:schemeClr val="tx1"/>
                </a:solidFill>
                <a:ea typeface="MS PGothic" pitchFamily="34" charset="-128"/>
              </a:rPr>
              <a:t>Episodi di dolori addominali diffusi associati a emissione di feci </a:t>
            </a:r>
            <a:r>
              <a:rPr lang="it-IT" sz="2000" dirty="0" smtClean="0">
                <a:solidFill>
                  <a:schemeClr val="tx1"/>
                </a:solidFill>
                <a:ea typeface="MS PGothic" pitchFamily="34" charset="-128"/>
              </a:rPr>
              <a:t>mucose</a:t>
            </a:r>
            <a:endParaRPr lang="it-IT" sz="2800" dirty="0">
              <a:solidFill>
                <a:schemeClr val="tx1"/>
              </a:solidFill>
              <a:ea typeface="MS PGothic" pitchFamily="34" charset="-128"/>
            </a:endParaRPr>
          </a:p>
        </p:txBody>
      </p:sp>
      <p:sp>
        <p:nvSpPr>
          <p:cNvPr id="8" name="Rettangolo arrotondato 7"/>
          <p:cNvSpPr/>
          <p:nvPr/>
        </p:nvSpPr>
        <p:spPr>
          <a:xfrm>
            <a:off x="395536" y="1124745"/>
            <a:ext cx="8352928" cy="1080119"/>
          </a:xfrm>
          <a:prstGeom prst="roundRect">
            <a:avLst/>
          </a:prstGeom>
          <a:solidFill>
            <a:schemeClr val="bg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fontAlgn="auto">
              <a:lnSpc>
                <a:spcPct val="150000"/>
              </a:lnSpc>
              <a:spcBef>
                <a:spcPts val="0"/>
              </a:spcBef>
              <a:spcAft>
                <a:spcPts val="0"/>
              </a:spcAft>
              <a:defRPr/>
            </a:pPr>
            <a:r>
              <a:rPr lang="it-IT" sz="2000" dirty="0">
                <a:solidFill>
                  <a:schemeClr val="tx1"/>
                </a:solidFill>
                <a:ea typeface="MS PGothic" pitchFamily="34" charset="-128"/>
              </a:rPr>
              <a:t>Familiarità per Calcolosi della colecisti (Padre e Nonna paterna)</a:t>
            </a:r>
          </a:p>
          <a:p>
            <a:pPr marL="342900" indent="-342900" fontAlgn="auto">
              <a:lnSpc>
                <a:spcPct val="150000"/>
              </a:lnSpc>
              <a:spcBef>
                <a:spcPts val="0"/>
              </a:spcBef>
              <a:spcAft>
                <a:spcPts val="0"/>
              </a:spcAft>
              <a:defRPr/>
            </a:pPr>
            <a:r>
              <a:rPr lang="it-IT" sz="2000" dirty="0" smtClean="0">
                <a:solidFill>
                  <a:schemeClr val="tx1"/>
                </a:solidFill>
                <a:ea typeface="MS PGothic" pitchFamily="34" charset="-128"/>
              </a:rPr>
              <a:t>Padre </a:t>
            </a:r>
            <a:r>
              <a:rPr lang="it-IT" sz="2000" dirty="0">
                <a:solidFill>
                  <a:schemeClr val="tx1"/>
                </a:solidFill>
                <a:ea typeface="MS PGothic" pitchFamily="34" charset="-128"/>
              </a:rPr>
              <a:t>con </a:t>
            </a:r>
            <a:r>
              <a:rPr lang="it-IT" sz="2000" i="1" dirty="0" err="1" smtClean="0">
                <a:solidFill>
                  <a:schemeClr val="tx1"/>
                </a:solidFill>
                <a:ea typeface="MS PGothic" pitchFamily="34" charset="-128"/>
              </a:rPr>
              <a:t>Irritable</a:t>
            </a:r>
            <a:r>
              <a:rPr lang="it-IT" sz="2000" i="1" dirty="0" smtClean="0">
                <a:solidFill>
                  <a:schemeClr val="tx1"/>
                </a:solidFill>
                <a:ea typeface="MS PGothic" pitchFamily="34" charset="-128"/>
              </a:rPr>
              <a:t> </a:t>
            </a:r>
            <a:r>
              <a:rPr lang="it-IT" sz="2000" i="1" dirty="0" err="1" smtClean="0">
                <a:solidFill>
                  <a:schemeClr val="tx1"/>
                </a:solidFill>
                <a:ea typeface="MS PGothic" pitchFamily="34" charset="-128"/>
              </a:rPr>
              <a:t>Bowel</a:t>
            </a:r>
            <a:r>
              <a:rPr lang="it-IT" sz="2000" i="1" dirty="0" smtClean="0">
                <a:solidFill>
                  <a:schemeClr val="tx1"/>
                </a:solidFill>
                <a:ea typeface="MS PGothic" pitchFamily="34" charset="-128"/>
              </a:rPr>
              <a:t> </a:t>
            </a:r>
            <a:r>
              <a:rPr lang="it-IT" sz="2000" i="1" dirty="0" err="1" smtClean="0">
                <a:solidFill>
                  <a:schemeClr val="tx1"/>
                </a:solidFill>
                <a:ea typeface="MS PGothic" pitchFamily="34" charset="-128"/>
              </a:rPr>
              <a:t>Syndrome</a:t>
            </a:r>
            <a:endParaRPr lang="it-IT" sz="2000" i="1" dirty="0">
              <a:solidFill>
                <a:schemeClr val="tx1"/>
              </a:solidFill>
              <a:ea typeface="MS PGothic" pitchFamily="34" charset="-128"/>
            </a:endParaRPr>
          </a:p>
        </p:txBody>
      </p:sp>
      <p:sp>
        <p:nvSpPr>
          <p:cNvPr id="10" name="Rettangolo arrotondato 9"/>
          <p:cNvSpPr/>
          <p:nvPr/>
        </p:nvSpPr>
        <p:spPr>
          <a:xfrm>
            <a:off x="179512" y="2492897"/>
            <a:ext cx="8856984" cy="720080"/>
          </a:xfrm>
          <a:prstGeom prst="roundRect">
            <a:avLst/>
          </a:prstGeom>
          <a:solidFill>
            <a:schemeClr val="tx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2800" b="1" dirty="0">
                <a:solidFill>
                  <a:srgbClr val="FFFFFF"/>
                </a:solidFill>
                <a:effectLst>
                  <a:outerShdw blurRad="38100" dist="38100" dir="2700000" algn="tl">
                    <a:srgbClr val="000000"/>
                  </a:outerShdw>
                </a:effectLst>
                <a:ea typeface="MS PGothic" pitchFamily="34" charset="-128"/>
              </a:rPr>
              <a:t>ANAMNESI </a:t>
            </a:r>
            <a:r>
              <a:rPr lang="it-IT" sz="2800" b="1" dirty="0" smtClean="0">
                <a:solidFill>
                  <a:srgbClr val="FFFFFF"/>
                </a:solidFill>
                <a:effectLst>
                  <a:outerShdw blurRad="38100" dist="38100" dir="2700000" algn="tl">
                    <a:srgbClr val="000000"/>
                  </a:outerShdw>
                </a:effectLst>
                <a:ea typeface="MS PGothic" pitchFamily="34" charset="-128"/>
              </a:rPr>
              <a:t>PERSONALE (1)</a:t>
            </a:r>
            <a:endParaRPr lang="it-IT" sz="2800" b="1" dirty="0">
              <a:solidFill>
                <a:srgbClr val="FFFFFF"/>
              </a:solidFill>
              <a:effectLst>
                <a:outerShdw blurRad="38100" dist="38100" dir="2700000" algn="tl">
                  <a:srgbClr val="000000"/>
                </a:outerShdw>
              </a:effectLst>
              <a:ea typeface="MS PGothic"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arrotondato 5"/>
          <p:cNvSpPr/>
          <p:nvPr/>
        </p:nvSpPr>
        <p:spPr>
          <a:xfrm>
            <a:off x="467544" y="116632"/>
            <a:ext cx="8136904" cy="1080120"/>
          </a:xfrm>
          <a:prstGeom prst="roundRect">
            <a:avLst/>
          </a:prstGeom>
          <a:solidFill>
            <a:schemeClr val="tx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2800" b="1" dirty="0">
                <a:solidFill>
                  <a:srgbClr val="FFFFFF"/>
                </a:solidFill>
                <a:effectLst>
                  <a:outerShdw blurRad="38100" dist="38100" dir="2700000" algn="tl">
                    <a:srgbClr val="000000"/>
                  </a:outerShdw>
                </a:effectLst>
                <a:ea typeface="MS PGothic" pitchFamily="34" charset="-128"/>
              </a:rPr>
              <a:t>ANAMNESI </a:t>
            </a:r>
            <a:r>
              <a:rPr lang="it-IT" sz="2800" b="1" dirty="0" smtClean="0">
                <a:solidFill>
                  <a:srgbClr val="FFFFFF"/>
                </a:solidFill>
                <a:effectLst>
                  <a:outerShdw blurRad="38100" dist="38100" dir="2700000" algn="tl">
                    <a:srgbClr val="000000"/>
                  </a:outerShdw>
                </a:effectLst>
                <a:ea typeface="MS PGothic" pitchFamily="34" charset="-128"/>
              </a:rPr>
              <a:t>PERSONALE (2) </a:t>
            </a:r>
            <a:endParaRPr lang="it-IT" sz="2800" b="1" dirty="0">
              <a:solidFill>
                <a:srgbClr val="FFFFFF"/>
              </a:solidFill>
              <a:effectLst>
                <a:outerShdw blurRad="38100" dist="38100" dir="2700000" algn="tl">
                  <a:srgbClr val="000000"/>
                </a:outerShdw>
              </a:effectLst>
              <a:ea typeface="MS PGothic" pitchFamily="34" charset="-128"/>
            </a:endParaRPr>
          </a:p>
        </p:txBody>
      </p:sp>
      <p:sp>
        <p:nvSpPr>
          <p:cNvPr id="8" name="Rettangolo arrotondato 7"/>
          <p:cNvSpPr/>
          <p:nvPr/>
        </p:nvSpPr>
        <p:spPr>
          <a:xfrm>
            <a:off x="323528" y="2060848"/>
            <a:ext cx="8568952" cy="4176464"/>
          </a:xfrm>
          <a:prstGeom prst="roundRect">
            <a:avLst/>
          </a:prstGeom>
          <a:solidFill>
            <a:schemeClr val="bg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fontAlgn="auto">
              <a:lnSpc>
                <a:spcPct val="150000"/>
              </a:lnSpc>
              <a:spcBef>
                <a:spcPts val="0"/>
              </a:spcBef>
              <a:spcAft>
                <a:spcPts val="0"/>
              </a:spcAft>
              <a:defRPr/>
            </a:pPr>
            <a:endParaRPr lang="it-IT" sz="1600" dirty="0" smtClean="0">
              <a:solidFill>
                <a:schemeClr val="tx1"/>
              </a:solidFill>
              <a:ea typeface="MS PGothic" pitchFamily="34" charset="-128"/>
            </a:endParaRPr>
          </a:p>
          <a:p>
            <a:pPr marL="342900" indent="-342900" fontAlgn="auto">
              <a:lnSpc>
                <a:spcPct val="150000"/>
              </a:lnSpc>
              <a:spcBef>
                <a:spcPts val="0"/>
              </a:spcBef>
              <a:spcAft>
                <a:spcPts val="0"/>
              </a:spcAft>
              <a:defRPr/>
            </a:pPr>
            <a:endParaRPr lang="it-IT" sz="2400" dirty="0" smtClean="0">
              <a:solidFill>
                <a:schemeClr val="tx1"/>
              </a:solidFill>
              <a:ea typeface="MS PGothic" pitchFamily="34" charset="-128"/>
            </a:endParaRPr>
          </a:p>
          <a:p>
            <a:pPr marL="342900" indent="-342900" fontAlgn="auto">
              <a:lnSpc>
                <a:spcPct val="150000"/>
              </a:lnSpc>
              <a:spcBef>
                <a:spcPts val="0"/>
              </a:spcBef>
              <a:spcAft>
                <a:spcPts val="0"/>
              </a:spcAft>
              <a:defRPr/>
            </a:pPr>
            <a:r>
              <a:rPr lang="it-IT" sz="2400" dirty="0" smtClean="0">
                <a:solidFill>
                  <a:schemeClr val="tx1"/>
                </a:solidFill>
                <a:ea typeface="MS PGothic" pitchFamily="34" charset="-128"/>
              </a:rPr>
              <a:t>Persistenza dell’</a:t>
            </a:r>
            <a:r>
              <a:rPr lang="it-IT" sz="2400" dirty="0" err="1" smtClean="0">
                <a:solidFill>
                  <a:schemeClr val="tx1"/>
                </a:solidFill>
                <a:ea typeface="MS PGothic" pitchFamily="34" charset="-128"/>
              </a:rPr>
              <a:t>alvo</a:t>
            </a:r>
            <a:r>
              <a:rPr lang="it-IT" sz="2400" dirty="0" smtClean="0">
                <a:solidFill>
                  <a:schemeClr val="tx1"/>
                </a:solidFill>
                <a:ea typeface="MS PGothic" pitchFamily="34" charset="-128"/>
              </a:rPr>
              <a:t> diarroico e della </a:t>
            </a:r>
            <a:r>
              <a:rPr lang="it-IT" sz="2400" dirty="0">
                <a:solidFill>
                  <a:schemeClr val="tx1"/>
                </a:solidFill>
                <a:ea typeface="MS PGothic" pitchFamily="34" charset="-128"/>
              </a:rPr>
              <a:t>sintomatologia </a:t>
            </a:r>
            <a:r>
              <a:rPr lang="it-IT" sz="2400" dirty="0" smtClean="0">
                <a:solidFill>
                  <a:schemeClr val="tx1"/>
                </a:solidFill>
                <a:ea typeface="MS PGothic" pitchFamily="34" charset="-128"/>
              </a:rPr>
              <a:t>dolorosa </a:t>
            </a:r>
          </a:p>
          <a:p>
            <a:pPr marL="342900" indent="-342900" fontAlgn="auto">
              <a:lnSpc>
                <a:spcPct val="150000"/>
              </a:lnSpc>
              <a:spcBef>
                <a:spcPts val="0"/>
              </a:spcBef>
              <a:spcAft>
                <a:spcPts val="0"/>
              </a:spcAft>
              <a:defRPr/>
            </a:pPr>
            <a:r>
              <a:rPr lang="it-IT" sz="2400" dirty="0" smtClean="0">
                <a:solidFill>
                  <a:schemeClr val="tx1"/>
                </a:solidFill>
                <a:ea typeface="MS PGothic" pitchFamily="34" charset="-128"/>
              </a:rPr>
              <a:t>Giugno 2011: Ecografia addome </a:t>
            </a:r>
            <a:r>
              <a:rPr lang="it-IT" sz="2400" dirty="0" smtClean="0">
                <a:solidFill>
                  <a:schemeClr val="tx1"/>
                </a:solidFill>
                <a:ea typeface="MS PGothic" pitchFamily="34" charset="-128"/>
                <a:sym typeface="Wingdings" pitchFamily="2" charset="2"/>
              </a:rPr>
              <a:t></a:t>
            </a:r>
            <a:r>
              <a:rPr lang="it-IT" sz="2400" b="1" dirty="0" smtClean="0">
                <a:solidFill>
                  <a:schemeClr val="tx1"/>
                </a:solidFill>
                <a:ea typeface="MS PGothic" pitchFamily="34" charset="-128"/>
                <a:sym typeface="Wingdings" pitchFamily="2" charset="2"/>
              </a:rPr>
              <a:t>C</a:t>
            </a:r>
            <a:r>
              <a:rPr lang="it-IT" sz="2400" b="1" dirty="0" smtClean="0">
                <a:solidFill>
                  <a:schemeClr val="tx1"/>
                </a:solidFill>
                <a:ea typeface="MS PGothic" pitchFamily="34" charset="-128"/>
              </a:rPr>
              <a:t>olelitiasi </a:t>
            </a:r>
            <a:endParaRPr lang="it-IT" sz="2400" b="1" dirty="0">
              <a:solidFill>
                <a:schemeClr val="tx1"/>
              </a:solidFill>
              <a:ea typeface="MS PGothic" pitchFamily="34" charset="-128"/>
            </a:endParaRPr>
          </a:p>
          <a:p>
            <a:pPr marL="342900" indent="-342900" fontAlgn="auto">
              <a:lnSpc>
                <a:spcPct val="150000"/>
              </a:lnSpc>
              <a:spcBef>
                <a:spcPts val="0"/>
              </a:spcBef>
              <a:spcAft>
                <a:spcPts val="0"/>
              </a:spcAft>
              <a:defRPr/>
            </a:pPr>
            <a:r>
              <a:rPr lang="it-IT" sz="2400" dirty="0">
                <a:solidFill>
                  <a:schemeClr val="tx1"/>
                </a:solidFill>
                <a:ea typeface="MS PGothic" pitchFamily="34" charset="-128"/>
              </a:rPr>
              <a:t>Consigliata visita specialistica </a:t>
            </a:r>
            <a:r>
              <a:rPr lang="it-IT" sz="2400" dirty="0" err="1">
                <a:solidFill>
                  <a:schemeClr val="tx1"/>
                </a:solidFill>
                <a:ea typeface="MS PGothic" pitchFamily="34" charset="-128"/>
              </a:rPr>
              <a:t>E</a:t>
            </a:r>
            <a:r>
              <a:rPr lang="it-IT" sz="2400" dirty="0" err="1" smtClean="0">
                <a:solidFill>
                  <a:schemeClr val="tx1"/>
                </a:solidFill>
                <a:ea typeface="MS PGothic" pitchFamily="34" charset="-128"/>
              </a:rPr>
              <a:t>patologica</a:t>
            </a:r>
            <a:r>
              <a:rPr lang="it-IT" sz="2400" dirty="0" smtClean="0">
                <a:solidFill>
                  <a:schemeClr val="tx1"/>
                </a:solidFill>
                <a:ea typeface="MS PGothic" pitchFamily="34" charset="-128"/>
              </a:rPr>
              <a:t> </a:t>
            </a:r>
            <a:r>
              <a:rPr lang="it-IT" sz="2400" dirty="0">
                <a:solidFill>
                  <a:schemeClr val="tx1"/>
                </a:solidFill>
                <a:ea typeface="MS PGothic" pitchFamily="34" charset="-128"/>
              </a:rPr>
              <a:t>presso il nostro </a:t>
            </a:r>
            <a:r>
              <a:rPr lang="it-IT" sz="2400" dirty="0" smtClean="0">
                <a:solidFill>
                  <a:schemeClr val="tx1"/>
                </a:solidFill>
                <a:ea typeface="MS PGothic" pitchFamily="34" charset="-128"/>
              </a:rPr>
              <a:t>DAP</a:t>
            </a:r>
          </a:p>
          <a:p>
            <a:pPr marL="342900" indent="-342900" fontAlgn="auto">
              <a:lnSpc>
                <a:spcPct val="150000"/>
              </a:lnSpc>
              <a:spcBef>
                <a:spcPts val="0"/>
              </a:spcBef>
              <a:spcAft>
                <a:spcPts val="0"/>
              </a:spcAft>
              <a:defRPr/>
            </a:pPr>
            <a:r>
              <a:rPr lang="it-IT" sz="2400" dirty="0" smtClean="0">
                <a:solidFill>
                  <a:schemeClr val="tx1"/>
                </a:solidFill>
                <a:ea typeface="MS PGothic" pitchFamily="34" charset="-128"/>
              </a:rPr>
              <a:t>Calcolosi biliare sintomatica </a:t>
            </a:r>
            <a:r>
              <a:rPr lang="it-IT" sz="2400" dirty="0" smtClean="0">
                <a:solidFill>
                  <a:schemeClr val="tx1"/>
                </a:solidFill>
                <a:ea typeface="MS PGothic" pitchFamily="34" charset="-128"/>
                <a:sym typeface="Wingdings" pitchFamily="2" charset="2"/>
              </a:rPr>
              <a:t> Indicazione alla colecistectomia</a:t>
            </a:r>
          </a:p>
          <a:p>
            <a:pPr marL="342900" indent="-342900" fontAlgn="auto">
              <a:lnSpc>
                <a:spcPct val="150000"/>
              </a:lnSpc>
              <a:spcBef>
                <a:spcPts val="0"/>
              </a:spcBef>
              <a:spcAft>
                <a:spcPts val="0"/>
              </a:spcAft>
              <a:defRPr/>
            </a:pPr>
            <a:r>
              <a:rPr lang="it-IT" sz="2400" dirty="0" smtClean="0">
                <a:solidFill>
                  <a:schemeClr val="tx1"/>
                </a:solidFill>
                <a:ea typeface="MS PGothic" pitchFamily="34" charset="-128"/>
                <a:sym typeface="Wingdings" pitchFamily="2" charset="2"/>
              </a:rPr>
              <a:t>Terapia con UDCA</a:t>
            </a:r>
          </a:p>
          <a:p>
            <a:pPr marL="342900" indent="-342900" fontAlgn="auto">
              <a:lnSpc>
                <a:spcPct val="150000"/>
              </a:lnSpc>
              <a:spcBef>
                <a:spcPts val="0"/>
              </a:spcBef>
              <a:spcAft>
                <a:spcPts val="0"/>
              </a:spcAft>
              <a:defRPr/>
            </a:pPr>
            <a:r>
              <a:rPr lang="it-IT" sz="2400" dirty="0">
                <a:solidFill>
                  <a:schemeClr val="tx1"/>
                </a:solidFill>
                <a:ea typeface="MS PGothic" pitchFamily="34" charset="-128"/>
              </a:rPr>
              <a:t>A Gennaio 2012 praticava </a:t>
            </a:r>
            <a:r>
              <a:rPr lang="it-IT" sz="2400" dirty="0" err="1">
                <a:solidFill>
                  <a:schemeClr val="tx1"/>
                </a:solidFill>
                <a:ea typeface="MS PGothic" pitchFamily="34" charset="-128"/>
              </a:rPr>
              <a:t>colangio-RM</a:t>
            </a:r>
            <a:r>
              <a:rPr lang="it-IT" sz="2400" dirty="0">
                <a:solidFill>
                  <a:schemeClr val="tx1"/>
                </a:solidFill>
                <a:ea typeface="MS PGothic" pitchFamily="34" charset="-128"/>
              </a:rPr>
              <a:t> </a:t>
            </a:r>
            <a:r>
              <a:rPr lang="it-IT" sz="2400" dirty="0" smtClean="0">
                <a:solidFill>
                  <a:schemeClr val="tx1"/>
                </a:solidFill>
                <a:ea typeface="MS PGothic" pitchFamily="34" charset="-128"/>
              </a:rPr>
              <a:t> e la </a:t>
            </a:r>
            <a:r>
              <a:rPr lang="it-IT" sz="2400" b="1" dirty="0" smtClean="0">
                <a:solidFill>
                  <a:schemeClr val="tx1"/>
                </a:solidFill>
                <a:ea typeface="MS PGothic" pitchFamily="34" charset="-128"/>
              </a:rPr>
              <a:t>Colecistectomia </a:t>
            </a:r>
          </a:p>
          <a:p>
            <a:pPr marL="342900" indent="-342900" fontAlgn="auto">
              <a:lnSpc>
                <a:spcPct val="150000"/>
              </a:lnSpc>
              <a:spcBef>
                <a:spcPts val="0"/>
              </a:spcBef>
              <a:spcAft>
                <a:spcPts val="0"/>
              </a:spcAft>
              <a:defRPr/>
            </a:pPr>
            <a:r>
              <a:rPr lang="it-IT" sz="2400" dirty="0">
                <a:solidFill>
                  <a:schemeClr val="tx1"/>
                </a:solidFill>
                <a:ea typeface="MS PGothic" pitchFamily="34" charset="-128"/>
              </a:rPr>
              <a:t>Nessun miglioramento clinico dopo l’intervento</a:t>
            </a:r>
          </a:p>
          <a:p>
            <a:pPr marL="342900" indent="-342900" fontAlgn="auto">
              <a:lnSpc>
                <a:spcPct val="150000"/>
              </a:lnSpc>
              <a:spcBef>
                <a:spcPts val="0"/>
              </a:spcBef>
              <a:spcAft>
                <a:spcPts val="0"/>
              </a:spcAft>
              <a:defRPr/>
            </a:pPr>
            <a:endParaRPr lang="it-IT" sz="1600" dirty="0">
              <a:solidFill>
                <a:schemeClr val="tx1"/>
              </a:solidFill>
              <a:ea typeface="MS PGothic" pitchFamily="34" charset="-128"/>
            </a:endParaRPr>
          </a:p>
          <a:p>
            <a:pPr marL="342900" indent="-342900" fontAlgn="auto">
              <a:lnSpc>
                <a:spcPct val="150000"/>
              </a:lnSpc>
              <a:spcBef>
                <a:spcPts val="0"/>
              </a:spcBef>
              <a:spcAft>
                <a:spcPts val="0"/>
              </a:spcAft>
              <a:defRPr/>
            </a:pPr>
            <a:endParaRPr lang="it-IT" dirty="0">
              <a:solidFill>
                <a:schemeClr val="tx1"/>
              </a:solidFill>
              <a:ea typeface="MS PGothic" pitchFamily="34" charset="-12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arrotondato 4"/>
          <p:cNvSpPr>
            <a:spLocks noChangeArrowheads="1"/>
          </p:cNvSpPr>
          <p:nvPr/>
        </p:nvSpPr>
        <p:spPr bwMode="auto">
          <a:xfrm>
            <a:off x="395536" y="2492896"/>
            <a:ext cx="7344816" cy="792088"/>
          </a:xfrm>
          <a:prstGeom prst="roundRect">
            <a:avLst>
              <a:gd name="adj" fmla="val 13861"/>
            </a:avLst>
          </a:prstGeom>
          <a:solidFill>
            <a:schemeClr val="bg1"/>
          </a:solidFill>
          <a:ln w="57150" algn="ctr">
            <a:solidFill>
              <a:srgbClr val="92D050"/>
            </a:solidFill>
            <a:round/>
            <a:headEnd/>
            <a:tailEnd/>
          </a:ln>
        </p:spPr>
        <p:txBody>
          <a:bodyPr/>
          <a:lstStyle/>
          <a:p>
            <a:pPr eaLnBrk="0" hangingPunct="0">
              <a:spcBef>
                <a:spcPct val="20000"/>
              </a:spcBef>
            </a:pPr>
            <a:r>
              <a:rPr lang="it-IT" dirty="0" smtClean="0">
                <a:latin typeface="+mn-lt"/>
              </a:rPr>
              <a:t>Calcolosi biliare                          Diarrea cronica</a:t>
            </a:r>
          </a:p>
          <a:p>
            <a:pPr eaLnBrk="0" hangingPunct="0">
              <a:spcBef>
                <a:spcPct val="20000"/>
              </a:spcBef>
            </a:pPr>
            <a:endParaRPr lang="it-IT" dirty="0" smtClean="0">
              <a:solidFill>
                <a:schemeClr val="tx1"/>
              </a:solidFill>
              <a:latin typeface="+mn-lt"/>
              <a:ea typeface="MS PGothic" pitchFamily="34" charset="-128"/>
            </a:endParaRPr>
          </a:p>
          <a:p>
            <a:pPr eaLnBrk="0" hangingPunct="0">
              <a:spcBef>
                <a:spcPct val="20000"/>
              </a:spcBef>
              <a:buFont typeface="Arial" charset="0"/>
              <a:buNone/>
            </a:pPr>
            <a:endParaRPr lang="it-IT" dirty="0" smtClean="0">
              <a:latin typeface="+mn-lt"/>
            </a:endParaRPr>
          </a:p>
          <a:p>
            <a:pPr eaLnBrk="0" hangingPunct="0">
              <a:spcBef>
                <a:spcPct val="20000"/>
              </a:spcBef>
              <a:buFont typeface="Arial" charset="0"/>
              <a:buNone/>
            </a:pPr>
            <a:endParaRPr lang="it-IT" sz="2000" dirty="0">
              <a:latin typeface="Calibri" pitchFamily="34" charset="0"/>
            </a:endParaRPr>
          </a:p>
        </p:txBody>
      </p:sp>
      <p:cxnSp>
        <p:nvCxnSpPr>
          <p:cNvPr id="8" name="Connettore 2 7"/>
          <p:cNvCxnSpPr/>
          <p:nvPr/>
        </p:nvCxnSpPr>
        <p:spPr>
          <a:xfrm>
            <a:off x="2267744" y="2708920"/>
            <a:ext cx="864096" cy="0"/>
          </a:xfrm>
          <a:prstGeom prst="straightConnector1">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0" name="Rettangolo arrotondato 4"/>
          <p:cNvSpPr>
            <a:spLocks noChangeArrowheads="1"/>
          </p:cNvSpPr>
          <p:nvPr/>
        </p:nvSpPr>
        <p:spPr bwMode="auto">
          <a:xfrm>
            <a:off x="403796" y="3501008"/>
            <a:ext cx="4600252" cy="792088"/>
          </a:xfrm>
          <a:prstGeom prst="roundRect">
            <a:avLst>
              <a:gd name="adj" fmla="val 13861"/>
            </a:avLst>
          </a:prstGeom>
          <a:solidFill>
            <a:schemeClr val="bg1"/>
          </a:solidFill>
          <a:ln w="57150" algn="ctr">
            <a:solidFill>
              <a:srgbClr val="92D050"/>
            </a:solidFill>
            <a:round/>
            <a:headEnd/>
            <a:tailEnd/>
          </a:ln>
        </p:spPr>
        <p:txBody>
          <a:bodyPr/>
          <a:lstStyle/>
          <a:p>
            <a:pPr eaLnBrk="0" hangingPunct="0">
              <a:spcBef>
                <a:spcPct val="20000"/>
              </a:spcBef>
            </a:pPr>
            <a:r>
              <a:rPr lang="it-IT" dirty="0" smtClean="0">
                <a:latin typeface="+mn-lt"/>
              </a:rPr>
              <a:t>Diarrea post- colecistectomia ?</a:t>
            </a:r>
          </a:p>
          <a:p>
            <a:pPr eaLnBrk="0" hangingPunct="0">
              <a:spcBef>
                <a:spcPct val="20000"/>
              </a:spcBef>
            </a:pPr>
            <a:endParaRPr lang="it-IT" dirty="0" smtClean="0">
              <a:solidFill>
                <a:schemeClr val="tx1"/>
              </a:solidFill>
              <a:latin typeface="+mn-lt"/>
              <a:ea typeface="MS PGothic" pitchFamily="34" charset="-128"/>
            </a:endParaRPr>
          </a:p>
          <a:p>
            <a:pPr eaLnBrk="0" hangingPunct="0">
              <a:spcBef>
                <a:spcPct val="20000"/>
              </a:spcBef>
              <a:buFont typeface="Arial" charset="0"/>
              <a:buNone/>
            </a:pPr>
            <a:endParaRPr lang="it-IT" dirty="0" smtClean="0">
              <a:latin typeface="+mn-lt"/>
            </a:endParaRPr>
          </a:p>
          <a:p>
            <a:pPr eaLnBrk="0" hangingPunct="0">
              <a:spcBef>
                <a:spcPct val="20000"/>
              </a:spcBef>
              <a:buFont typeface="Arial" charset="0"/>
              <a:buNone/>
            </a:pPr>
            <a:endParaRPr lang="it-IT" sz="2000" dirty="0">
              <a:latin typeface="Calibri" pitchFamily="34" charset="0"/>
            </a:endParaRPr>
          </a:p>
        </p:txBody>
      </p:sp>
      <p:sp>
        <p:nvSpPr>
          <p:cNvPr id="11" name="Rettangolo arrotondato 4"/>
          <p:cNvSpPr>
            <a:spLocks noChangeArrowheads="1"/>
          </p:cNvSpPr>
          <p:nvPr/>
        </p:nvSpPr>
        <p:spPr bwMode="auto">
          <a:xfrm>
            <a:off x="395536" y="4509120"/>
            <a:ext cx="6696744" cy="1296144"/>
          </a:xfrm>
          <a:prstGeom prst="roundRect">
            <a:avLst>
              <a:gd name="adj" fmla="val 13861"/>
            </a:avLst>
          </a:prstGeom>
          <a:solidFill>
            <a:schemeClr val="bg1"/>
          </a:solidFill>
          <a:ln w="57150" algn="ctr">
            <a:solidFill>
              <a:srgbClr val="92D050"/>
            </a:solidFill>
            <a:round/>
            <a:headEnd/>
            <a:tailEnd/>
          </a:ln>
        </p:spPr>
        <p:txBody>
          <a:bodyPr/>
          <a:lstStyle/>
          <a:p>
            <a:pPr eaLnBrk="0" hangingPunct="0">
              <a:spcBef>
                <a:spcPct val="20000"/>
              </a:spcBef>
            </a:pPr>
            <a:r>
              <a:rPr lang="it-IT" dirty="0" smtClean="0">
                <a:latin typeface="+mn-lt"/>
              </a:rPr>
              <a:t>Buona crescita + </a:t>
            </a:r>
          </a:p>
          <a:p>
            <a:pPr eaLnBrk="0" hangingPunct="0">
              <a:spcBef>
                <a:spcPct val="20000"/>
              </a:spcBef>
            </a:pPr>
            <a:r>
              <a:rPr lang="it-IT" u="sng" dirty="0" smtClean="0">
                <a:latin typeface="+mn-lt"/>
              </a:rPr>
              <a:t>buone condizioni cliniche del paziente =</a:t>
            </a:r>
          </a:p>
          <a:p>
            <a:pPr eaLnBrk="0" hangingPunct="0">
              <a:spcBef>
                <a:spcPct val="20000"/>
              </a:spcBef>
            </a:pPr>
            <a:r>
              <a:rPr lang="it-IT" b="1" dirty="0" smtClean="0">
                <a:latin typeface="+mn-lt"/>
              </a:rPr>
              <a:t>Diarrea cronica “funzionale” in paziente con calcolosi della colecisti</a:t>
            </a:r>
          </a:p>
          <a:p>
            <a:pPr algn="r" eaLnBrk="0" hangingPunct="0">
              <a:spcBef>
                <a:spcPct val="20000"/>
              </a:spcBef>
            </a:pPr>
            <a:r>
              <a:rPr lang="it-IT" dirty="0" smtClean="0">
                <a:latin typeface="+mn-lt"/>
              </a:rPr>
              <a:t> </a:t>
            </a:r>
          </a:p>
          <a:p>
            <a:pPr eaLnBrk="0" hangingPunct="0">
              <a:spcBef>
                <a:spcPct val="20000"/>
              </a:spcBef>
            </a:pPr>
            <a:endParaRPr lang="it-IT" dirty="0" smtClean="0">
              <a:solidFill>
                <a:schemeClr val="tx1"/>
              </a:solidFill>
              <a:latin typeface="+mn-lt"/>
              <a:ea typeface="MS PGothic" pitchFamily="34" charset="-128"/>
            </a:endParaRPr>
          </a:p>
          <a:p>
            <a:pPr eaLnBrk="0" hangingPunct="0">
              <a:spcBef>
                <a:spcPct val="20000"/>
              </a:spcBef>
              <a:buFont typeface="Arial" charset="0"/>
              <a:buNone/>
            </a:pPr>
            <a:endParaRPr lang="it-IT" dirty="0" smtClean="0">
              <a:latin typeface="+mn-lt"/>
            </a:endParaRPr>
          </a:p>
          <a:p>
            <a:pPr eaLnBrk="0" hangingPunct="0">
              <a:spcBef>
                <a:spcPct val="20000"/>
              </a:spcBef>
              <a:buFont typeface="Arial" charset="0"/>
              <a:buNone/>
            </a:pPr>
            <a:endParaRPr lang="it-IT" sz="2000" dirty="0">
              <a:latin typeface="Calibri" pitchFamily="34" charset="0"/>
            </a:endParaRPr>
          </a:p>
        </p:txBody>
      </p:sp>
      <p:sp>
        <p:nvSpPr>
          <p:cNvPr id="12" name="Rettangolo arrotondato 4"/>
          <p:cNvSpPr>
            <a:spLocks noChangeArrowheads="1"/>
          </p:cNvSpPr>
          <p:nvPr/>
        </p:nvSpPr>
        <p:spPr bwMode="auto">
          <a:xfrm>
            <a:off x="403920" y="5949280"/>
            <a:ext cx="5536232" cy="792088"/>
          </a:xfrm>
          <a:prstGeom prst="roundRect">
            <a:avLst>
              <a:gd name="adj" fmla="val 13861"/>
            </a:avLst>
          </a:prstGeom>
          <a:solidFill>
            <a:schemeClr val="bg1"/>
          </a:solidFill>
          <a:ln w="57150" algn="ctr">
            <a:solidFill>
              <a:srgbClr val="92D050"/>
            </a:solidFill>
            <a:round/>
            <a:headEnd/>
            <a:tailEnd/>
          </a:ln>
        </p:spPr>
        <p:txBody>
          <a:bodyPr/>
          <a:lstStyle/>
          <a:p>
            <a:pPr eaLnBrk="0" hangingPunct="0">
              <a:spcBef>
                <a:spcPct val="20000"/>
              </a:spcBef>
            </a:pPr>
            <a:r>
              <a:rPr lang="it-IT" dirty="0" smtClean="0">
                <a:latin typeface="+mn-lt"/>
              </a:rPr>
              <a:t>Persistenza della sintomatologia e il suo peso “sociale”</a:t>
            </a:r>
          </a:p>
          <a:p>
            <a:pPr eaLnBrk="0" hangingPunct="0">
              <a:spcBef>
                <a:spcPct val="20000"/>
              </a:spcBef>
            </a:pPr>
            <a:r>
              <a:rPr lang="it-IT" dirty="0" smtClean="0">
                <a:latin typeface="+mn-lt"/>
              </a:rPr>
              <a:t>Ansia materna </a:t>
            </a:r>
          </a:p>
          <a:p>
            <a:pPr eaLnBrk="0" hangingPunct="0">
              <a:spcBef>
                <a:spcPct val="20000"/>
              </a:spcBef>
            </a:pPr>
            <a:endParaRPr lang="it-IT" dirty="0" smtClean="0">
              <a:solidFill>
                <a:schemeClr val="tx1"/>
              </a:solidFill>
              <a:latin typeface="+mn-lt"/>
              <a:ea typeface="MS PGothic" pitchFamily="34" charset="-128"/>
            </a:endParaRPr>
          </a:p>
          <a:p>
            <a:pPr eaLnBrk="0" hangingPunct="0">
              <a:spcBef>
                <a:spcPct val="20000"/>
              </a:spcBef>
              <a:buFont typeface="Arial" charset="0"/>
              <a:buNone/>
            </a:pPr>
            <a:endParaRPr lang="it-IT" dirty="0" smtClean="0">
              <a:latin typeface="+mn-lt"/>
            </a:endParaRPr>
          </a:p>
          <a:p>
            <a:pPr eaLnBrk="0" hangingPunct="0">
              <a:spcBef>
                <a:spcPct val="20000"/>
              </a:spcBef>
              <a:buFont typeface="Arial" charset="0"/>
              <a:buNone/>
            </a:pPr>
            <a:endParaRPr lang="it-IT" sz="2000" dirty="0">
              <a:latin typeface="Calibri" pitchFamily="34" charset="0"/>
            </a:endParaRPr>
          </a:p>
        </p:txBody>
      </p:sp>
      <p:sp>
        <p:nvSpPr>
          <p:cNvPr id="14" name="Rettangolo arrotondato 5"/>
          <p:cNvSpPr/>
          <p:nvPr/>
        </p:nvSpPr>
        <p:spPr>
          <a:xfrm rot="2735303">
            <a:off x="6142953" y="3828704"/>
            <a:ext cx="3050931" cy="1043497"/>
          </a:xfrm>
          <a:prstGeom prst="roundRect">
            <a:avLst/>
          </a:prstGeom>
          <a:solidFill>
            <a:schemeClr val="tx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3600" b="1" dirty="0">
                <a:solidFill>
                  <a:srgbClr val="FFFFFF"/>
                </a:solidFill>
                <a:effectLst>
                  <a:outerShdw blurRad="38100" dist="38100" dir="2700000" algn="tl">
                    <a:srgbClr val="000000"/>
                  </a:outerShdw>
                </a:effectLst>
                <a:ea typeface="MS PGothic" pitchFamily="34" charset="-128"/>
              </a:rPr>
              <a:t>RICOVERO</a:t>
            </a:r>
          </a:p>
        </p:txBody>
      </p:sp>
      <p:sp>
        <p:nvSpPr>
          <p:cNvPr id="15" name="Rettangolo arrotondato 14"/>
          <p:cNvSpPr/>
          <p:nvPr/>
        </p:nvSpPr>
        <p:spPr>
          <a:xfrm>
            <a:off x="179512" y="116632"/>
            <a:ext cx="8820472" cy="648072"/>
          </a:xfrm>
          <a:prstGeom prst="roundRect">
            <a:avLst/>
          </a:prstGeom>
          <a:solidFill>
            <a:schemeClr val="tx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2800" b="1" dirty="0" smtClean="0">
                <a:solidFill>
                  <a:srgbClr val="FFFFFF"/>
                </a:solidFill>
                <a:effectLst>
                  <a:outerShdw blurRad="38100" dist="38100" dir="2700000" algn="tl">
                    <a:srgbClr val="000000"/>
                  </a:outerShdw>
                </a:effectLst>
                <a:ea typeface="MS PGothic" pitchFamily="34" charset="-128"/>
              </a:rPr>
              <a:t>QUALCHE </a:t>
            </a:r>
            <a:r>
              <a:rPr lang="it-IT" sz="2800" b="1" dirty="0" err="1" smtClean="0">
                <a:solidFill>
                  <a:srgbClr val="FFFFFF"/>
                </a:solidFill>
                <a:effectLst>
                  <a:outerShdw blurRad="38100" dist="38100" dir="2700000" algn="tl">
                    <a:srgbClr val="000000"/>
                  </a:outerShdw>
                </a:effectLst>
                <a:ea typeface="MS PGothic" pitchFamily="34" charset="-128"/>
              </a:rPr>
              <a:t>COMMENTO…</a:t>
            </a:r>
            <a:endParaRPr lang="it-IT" sz="2800" b="1" dirty="0">
              <a:solidFill>
                <a:srgbClr val="FFFFFF"/>
              </a:solidFill>
              <a:effectLst>
                <a:outerShdw blurRad="38100" dist="38100" dir="2700000" algn="tl">
                  <a:srgbClr val="000000"/>
                </a:outerShdw>
              </a:effectLst>
              <a:ea typeface="MS PGothic" pitchFamily="34" charset="-128"/>
            </a:endParaRPr>
          </a:p>
        </p:txBody>
      </p:sp>
      <p:sp>
        <p:nvSpPr>
          <p:cNvPr id="48130" name="AutoShape 2" descr="data:image/jpeg;base64,/9j/4AAQSkZJRgABAQAAAQABAAD/2wCEAAkGBhQSEBQUEBQUFRMVFhIVFxYWFRQYFBYUGBcVFRYVGB4YHSYeFxooHhcVIDAgJScpLCwsFh4xNTAqNSYrLC4BCQoKDgwOGQ8PGikkHyQtMCwsNTQpLCwuNS0sNTQsLSktLCk1KjQpLCwsLCwsLC0sLCwsKSwsLCkpLCwsLCwpLP/AABEIAIAAgAMBIgACEQEDEQH/xAAcAAEAAgMBAQEAAAAAAAAAAAAABQYDBAcCAQj/xABAEAABBAADBQQGBQsFAQAAAAABAAIDEQQSIQUGMUFRE2FxkQciMoGhsSRCwdHwFBUjJUNScnOCoqMzkrLC4Rf/xAAbAQEAAgMBAQAAAAAAAAAAAAAAAwUBAgQGB//EAC4RAAIBAwIDBgUFAAAAAAAAAAABAgMEEQUhMUFxEjIzgZGhEyJCUdEGFkNh8P/aAAwDAQACEQMRAD8A7iiIgCIiAp2+G8WJhlyYYxD1A712F1m3aaOFcAtHD70YySNrs0bS4AkBgIB6ala2/eIrG1y7Jl+btQp+KfDwRwtmdG1z2tDQ68z3EXQ09Y9yxgESdtYw/tq8I2LUxW09oWOzlLvfG2v7Va8VNBE5jXgB0jsrBkcczqJoUDrQJ15AraGGaODR5BGtjKeCgOxe1D9f/M0fJq9NOPcPXnc08wMzvjm1V+7EfujyX3L3LXsf2zftrkkc8ds/Fu4zyH+k/erlu5teXKI8SHOPAS5avueBz71v5xeUEZv3bGby413qI3e3hOLaHiF7GZ5WZi5pFxyOjPDqWlbKONzVyyWxERZNQiIgCIiAIiIDl2/x+nO/lxf9lJb4u7N+ypHnLFFimmR59lmaFzGlx+qLNWdFG79O/WDr4ZIR81esW13YuDBbiygNNTVc9FmLwzDK7vXtRrmtMErS6JuJmLo3tPZ1h5WsJIsAl72gA8dVD3J+T4OWPFF8ssLZJI8TLL+TzFkbA5ocz/RkBeSBWpuwS1WQYTEADIAwcSG9k0ZqI4DStRV9NeS2cRBiS52R4aLGWiAD7NkirrjpxUmcbGMFA2htGWWGUshxsUzGYFzGyNmkla1rmOe6JzQGtFXmJtzzxA4KW2cHTBzMThsR+W9vJLHOWPbGBncYJGyWMsTWFoMXHQgtNqf/ADXiSb7Yjh+0dyugabrVkGqvjYXr8zTEgmb3XIa46g2DeoNcLaBwtZbQwVrAOmfHFAMBLHiY3wulxR7JzA5jmulmZI12eVzwHU3S89HRT+4eBkhwbY5o3RyCWdxa7LwkmfIDoTycF7bu0a1k4gaZXEDUezbu6tb9lvRTzPaHiPmtJNcjKRIoiLQyEREAREQBERAct30P6xf4QfLgr1iNoxRnLJIxpoGiaNcL8NFRN8H1tJ/T9BfhlBJU1id6cDMQ78sdHpwaC3r1Yeq3hTlPups1lOMe88E1JvBhwaMrb0OgcdCLB0HReo9tROeGtLnEmhTH1evE1QGh14KBdvJgQKOOlPg+S+IP1WDXQeZ6qNxu+OAA0OKlNVo+QA+Jc4X5KRW9V8Iv0I3Xpr6kX0haeL2pHGcrnevyYNX+XL3rmuN9JD8mTDsMTNeLy5+ps242efJQA3llDszQ0HqQXednVYlZXstqcPVokhc2iWZz9EdQxO9Ul1Fh3HUC3uAFmiPZ4cRzWLC7dxRlhzCERvlYz1dSb10JPQcVzU744n1vXHrcfVHdr3HQKQ3V3gnmx+FZI7MDK3QjoHG1BPSb5fPKWy34o6I6jZv5VH2Z3RERZIQiIgCIiAIiIDlO+Lbx8pHIxf8AFUvDYAvbeZoHede/8d6uu9p+my/xsHkwFUnD7Oe9uYVXUn3fjxV1pbxGe+OBU6hu4+Z7GzRQJlj1F1m+Hj94WtioWtIyvD76Cq+JWw7ZLsubNHwJrOM3C6A5/wDi0FdQ3fHJWPbkCvBXteSpTUxkKe3BZe08L/GT5MeoIqxejpt7Uw/jIf8AG5QXHgz6Mno+JHqd7REXjT0gREQBERAEREByjep302b+Z8o7+xUC9Ffd45AMbOSQBmm1JoaQmuOnFUAO0V9pHdkU+o96J9IXxEV2VgK8kr6vhQHkqz+jJl7Uh7hKf7CqwVbPRWL2mzujmPwA+1ct28UJ9Dot/Ej1O4IiLyB6MIiIAiIgCIiA5HvDGHYrF5g1zfpNggOB/RmtDpyv3KgRjQV0Gite2drtixeOZLdSvxHZu5BxD2ZDz1INHvUNh9qtaxoMYdlFesRluyc1VxNi9dco5WFa6ddUqUJdppPP3wc13p9zWcXThKSxyTZo0vXZGro1V3Rqrq74VdBSJ3jNU2OMd+UdK93PzKwfnp4aWta0Alzjx4k3dXXdVcF3vVaC4yXqQR0C/lwpS9DTEZPAE+4rI3ASHhG8/wBDr+S2jvFNyIAu9L+N2sM+3JnE+vQPIDQCyaH+4+ahlrNuvqXudUP0xqEv436o8jY8xAIjcbNDyB+0fHoVZPRK29peEMvzYFWH7WmPGV3X39fkrb6HmfrB5u6gf8Xxrmq6xQqwlTTy3w2Z0ftu9tl8aoklHd7o7OiIqo1CIiAIiIAiIgPzzvyPpjj1nm+D5FFqR3ykvGSgiizESg+98hB8iFGEqnuu+fRtCWLVdT6t/B7EklZmbkDTpbntb1HPwWLAY2Nl9pC2WyKzOc2hR0FfjRZxtmMHTCw8vas8+I6Hl07lDFR5ssq063CnHz2/J8OxCHU6WBuhN9oK41WnPnXRaOMhDHuaHtfVesw206A6Lc/PxBBbFAMug/Rg2Kyi74mvivsm805N20a3oxoo/jlwWX2ORHB3KfzJPzx+SLJV+9DDfpkx6Q/N7fuXPyujehVn0jEHpHGPN7vuW9t4iObWniyqf7mdcREV0fNAiIgCIiAIiIDi28e7bsViHGGu17Z4omg4Z3aE8iNVhj9FuMPEwt8ZCfk1dE2nsbssWyZg/RyPGYAezIb18HfPxUxkPQ+RXPO3hN5ZbWur3FrT+HTax0OWR+iWf600I8BIfsC2G+iShcmKaAOJEeg97nrpfZHofIrHidndo0sc00ePD4WsK1pfYllrt6/q9kc8/wDmuFYxz5MW/Iz2nARhrfEjNSyncnZkf+pO4noZgDwDtQ0WNCD71dRuuzs3R5XZHZbHaPHAgjgdNQCa481lh3ZjaS5sbA52pJskk8bu+l+OqlVvRXI5patey41GUqPYmyGi6za1RdM513QFDmTw/e5WrjutsnDxAvwsbGNkaw20G3NNlt3rz+K2odgRtrKyNtXWWNul6mtOei3sNhcl68QBwrgt+xBd1HLO6r1Fic211ZnREWTnCIiA/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48132" name="Picture 4" descr="http://www.drogariaminasbrasil.com.br/Imagens/produtos/35/4235_0_detalhe1.jpg"/>
          <p:cNvPicPr>
            <a:picLocks noChangeAspect="1" noChangeArrowheads="1"/>
          </p:cNvPicPr>
          <p:nvPr/>
        </p:nvPicPr>
        <p:blipFill>
          <a:blip r:embed="rId2" cstate="print"/>
          <a:srcRect/>
          <a:stretch>
            <a:fillRect/>
          </a:stretch>
        </p:blipFill>
        <p:spPr bwMode="auto">
          <a:xfrm>
            <a:off x="35497" y="1196752"/>
            <a:ext cx="1296143" cy="1008112"/>
          </a:xfrm>
          <a:prstGeom prst="rect">
            <a:avLst/>
          </a:prstGeom>
          <a:noFill/>
        </p:spPr>
      </p:pic>
      <p:sp>
        <p:nvSpPr>
          <p:cNvPr id="18" name="Rettangolo arrotondato 4"/>
          <p:cNvSpPr>
            <a:spLocks noChangeArrowheads="1"/>
          </p:cNvSpPr>
          <p:nvPr/>
        </p:nvSpPr>
        <p:spPr bwMode="auto">
          <a:xfrm>
            <a:off x="1475854" y="1124744"/>
            <a:ext cx="7416626" cy="1080120"/>
          </a:xfrm>
          <a:prstGeom prst="roundRect">
            <a:avLst>
              <a:gd name="adj" fmla="val 13861"/>
            </a:avLst>
          </a:prstGeom>
          <a:solidFill>
            <a:schemeClr val="bg1"/>
          </a:solidFill>
          <a:ln w="57150" algn="ctr">
            <a:solidFill>
              <a:srgbClr val="92D050"/>
            </a:solidFill>
            <a:round/>
            <a:headEnd/>
            <a:tailEnd/>
          </a:ln>
        </p:spPr>
        <p:txBody>
          <a:bodyPr/>
          <a:lstStyle/>
          <a:p>
            <a:pPr algn="just" eaLnBrk="0" hangingPunct="0">
              <a:spcBef>
                <a:spcPct val="20000"/>
              </a:spcBef>
            </a:pPr>
            <a:r>
              <a:rPr lang="it-IT" dirty="0" smtClean="0">
                <a:latin typeface="+mn-lt"/>
              </a:rPr>
              <a:t>Terapia con </a:t>
            </a:r>
            <a:r>
              <a:rPr lang="it-IT" b="1" dirty="0" smtClean="0">
                <a:latin typeface="+mn-lt"/>
              </a:rPr>
              <a:t>UDCA nella calcolosi biliare</a:t>
            </a:r>
            <a:r>
              <a:rPr lang="it-IT" dirty="0" smtClean="0">
                <a:latin typeface="+mn-lt"/>
              </a:rPr>
              <a:t>: </a:t>
            </a:r>
          </a:p>
          <a:p>
            <a:pPr algn="just" eaLnBrk="0" hangingPunct="0">
              <a:spcBef>
                <a:spcPct val="20000"/>
              </a:spcBef>
            </a:pPr>
            <a:r>
              <a:rPr lang="it-IT" dirty="0" smtClean="0">
                <a:latin typeface="+mn-lt"/>
              </a:rPr>
              <a:t>Indicata per controllare la sintomatologia dolorosa nei casi un cui l'intervento debba essere differito</a:t>
            </a:r>
          </a:p>
          <a:p>
            <a:pPr eaLnBrk="0" hangingPunct="0">
              <a:spcBef>
                <a:spcPct val="20000"/>
              </a:spcBef>
            </a:pPr>
            <a:endParaRPr lang="it-IT" dirty="0" smtClean="0">
              <a:solidFill>
                <a:schemeClr val="tx1"/>
              </a:solidFill>
              <a:latin typeface="+mn-lt"/>
              <a:ea typeface="MS PGothic" pitchFamily="34" charset="-128"/>
            </a:endParaRPr>
          </a:p>
          <a:p>
            <a:pPr eaLnBrk="0" hangingPunct="0">
              <a:spcBef>
                <a:spcPct val="20000"/>
              </a:spcBef>
              <a:buFont typeface="Arial" charset="0"/>
              <a:buNone/>
            </a:pPr>
            <a:endParaRPr lang="it-IT" dirty="0" smtClean="0">
              <a:latin typeface="+mn-lt"/>
            </a:endParaRPr>
          </a:p>
          <a:p>
            <a:pPr eaLnBrk="0" hangingPunct="0">
              <a:spcBef>
                <a:spcPct val="20000"/>
              </a:spcBef>
              <a:buFont typeface="Arial" charset="0"/>
              <a:buNone/>
            </a:pPr>
            <a:endParaRPr lang="it-IT" sz="2000" dirty="0">
              <a:latin typeface="Calibri" pitchFamily="34" charset="0"/>
            </a:endParaRPr>
          </a:p>
        </p:txBody>
      </p:sp>
      <p:sp>
        <p:nvSpPr>
          <p:cNvPr id="21" name="Per 20"/>
          <p:cNvSpPr/>
          <p:nvPr/>
        </p:nvSpPr>
        <p:spPr>
          <a:xfrm>
            <a:off x="5436096" y="2492896"/>
            <a:ext cx="1008112" cy="72008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Per 22"/>
          <p:cNvSpPr/>
          <p:nvPr/>
        </p:nvSpPr>
        <p:spPr>
          <a:xfrm>
            <a:off x="3635896" y="3501008"/>
            <a:ext cx="1008112" cy="72008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813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2" grpId="0" animBg="1"/>
      <p:bldP spid="14" grpId="0" animBg="1"/>
      <p:bldP spid="18" grpId="0" animBg="1"/>
      <p:bldP spid="21" grpId="0" animBg="1"/>
      <p:bldP spid="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ttangolo arrotondato 3"/>
          <p:cNvSpPr>
            <a:spLocks noChangeArrowheads="1"/>
          </p:cNvSpPr>
          <p:nvPr/>
        </p:nvSpPr>
        <p:spPr bwMode="auto">
          <a:xfrm>
            <a:off x="393700" y="765175"/>
            <a:ext cx="4899025" cy="2592388"/>
          </a:xfrm>
          <a:prstGeom prst="roundRect">
            <a:avLst>
              <a:gd name="adj" fmla="val 16667"/>
            </a:avLst>
          </a:prstGeom>
          <a:noFill/>
          <a:ln w="25400" algn="ctr">
            <a:solidFill>
              <a:schemeClr val="tx2">
                <a:lumMod val="60000"/>
                <a:lumOff val="40000"/>
              </a:schemeClr>
            </a:solidFill>
            <a:round/>
            <a:headEnd/>
            <a:tailEnd/>
          </a:ln>
        </p:spPr>
        <p:txBody>
          <a:bodyPr anchor="ctr"/>
          <a:lstStyle/>
          <a:p>
            <a:r>
              <a:rPr lang="it-IT" sz="2400" b="1">
                <a:latin typeface="Calibri" pitchFamily="34" charset="0"/>
              </a:rPr>
              <a:t>Parametri auxologici: </a:t>
            </a:r>
          </a:p>
          <a:p>
            <a:r>
              <a:rPr lang="it-IT" sz="2400" b="1">
                <a:latin typeface="Calibri" pitchFamily="34" charset="0"/>
              </a:rPr>
              <a:t>Età: </a:t>
            </a:r>
            <a:r>
              <a:rPr lang="it-IT" sz="2400">
                <a:latin typeface="Calibri" pitchFamily="34" charset="0"/>
              </a:rPr>
              <a:t>12 anni e 2 mesi</a:t>
            </a:r>
          </a:p>
          <a:p>
            <a:r>
              <a:rPr lang="it-IT" sz="2400" b="1">
                <a:latin typeface="Calibri" pitchFamily="34" charset="0"/>
              </a:rPr>
              <a:t>Peso: </a:t>
            </a:r>
            <a:r>
              <a:rPr lang="it-IT" sz="2400">
                <a:latin typeface="Calibri" pitchFamily="34" charset="0"/>
              </a:rPr>
              <a:t>47.900 kg (25-50° pct)</a:t>
            </a:r>
          </a:p>
          <a:p>
            <a:r>
              <a:rPr lang="it-IT" sz="2400" b="1">
                <a:latin typeface="Calibri" pitchFamily="34" charset="0"/>
              </a:rPr>
              <a:t>Altezza:  </a:t>
            </a:r>
            <a:r>
              <a:rPr lang="it-IT" sz="2400">
                <a:latin typeface="Calibri" pitchFamily="34" charset="0"/>
              </a:rPr>
              <a:t>147.00</a:t>
            </a:r>
            <a:r>
              <a:rPr lang="it-IT" sz="2400" b="1">
                <a:latin typeface="Calibri" pitchFamily="34" charset="0"/>
              </a:rPr>
              <a:t> </a:t>
            </a:r>
            <a:r>
              <a:rPr lang="it-IT" sz="2400">
                <a:latin typeface="Calibri" pitchFamily="34" charset="0"/>
              </a:rPr>
              <a:t>cm (25-50° pct)</a:t>
            </a:r>
          </a:p>
          <a:p>
            <a:r>
              <a:rPr lang="it-IT" sz="2400" b="1">
                <a:latin typeface="Calibri" pitchFamily="34" charset="0"/>
              </a:rPr>
              <a:t>BMI </a:t>
            </a:r>
            <a:r>
              <a:rPr lang="it-IT" sz="2400">
                <a:latin typeface="Calibri" pitchFamily="34" charset="0"/>
              </a:rPr>
              <a:t>22.16: 85-90°</a:t>
            </a:r>
          </a:p>
        </p:txBody>
      </p:sp>
      <p:sp>
        <p:nvSpPr>
          <p:cNvPr id="6147" name="Rettangolo arrotondato 4"/>
          <p:cNvSpPr>
            <a:spLocks noChangeArrowheads="1"/>
          </p:cNvSpPr>
          <p:nvPr/>
        </p:nvSpPr>
        <p:spPr bwMode="auto">
          <a:xfrm>
            <a:off x="323850" y="3789363"/>
            <a:ext cx="8640763" cy="2087562"/>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anchor="ctr"/>
          <a:lstStyle/>
          <a:p>
            <a:r>
              <a:rPr lang="it-IT" sz="2400" b="1" dirty="0">
                <a:latin typeface="Calibri" pitchFamily="34" charset="0"/>
              </a:rPr>
              <a:t>Condizioni cliniche generali buone. Cavo orale lieve ipertrofia tonsillare. SLE indenni. Attività cardiaca regolare FC 70 </a:t>
            </a:r>
            <a:r>
              <a:rPr lang="it-IT" sz="2400" b="1" dirty="0" err="1">
                <a:latin typeface="Calibri" pitchFamily="34" charset="0"/>
              </a:rPr>
              <a:t>bpm</a:t>
            </a:r>
            <a:r>
              <a:rPr lang="it-IT" sz="2400" b="1" dirty="0">
                <a:latin typeface="Calibri" pitchFamily="34" charset="0"/>
              </a:rPr>
              <a:t>. Al torace MVF. </a:t>
            </a:r>
            <a:r>
              <a:rPr lang="it-IT" sz="2400" b="1" dirty="0" smtClean="0">
                <a:latin typeface="Calibri" pitchFamily="34" charset="0"/>
              </a:rPr>
              <a:t>Non edemi. Non </a:t>
            </a:r>
            <a:r>
              <a:rPr lang="it-IT" sz="2400" b="1" dirty="0" err="1" smtClean="0">
                <a:latin typeface="Calibri" pitchFamily="34" charset="0"/>
              </a:rPr>
              <a:t>digital</a:t>
            </a:r>
            <a:r>
              <a:rPr lang="it-IT" sz="2400" b="1" dirty="0" smtClean="0">
                <a:latin typeface="Calibri" pitchFamily="34" charset="0"/>
              </a:rPr>
              <a:t> </a:t>
            </a:r>
            <a:r>
              <a:rPr lang="it-IT" sz="2400" b="1" dirty="0" err="1" smtClean="0">
                <a:latin typeface="Calibri" pitchFamily="34" charset="0"/>
              </a:rPr>
              <a:t>clubbing</a:t>
            </a:r>
            <a:r>
              <a:rPr lang="it-IT" sz="2400" b="1" dirty="0" smtClean="0">
                <a:latin typeface="Calibri" pitchFamily="34" charset="0"/>
              </a:rPr>
              <a:t>.</a:t>
            </a:r>
            <a:endParaRPr lang="it-IT" sz="2400" b="1" dirty="0">
              <a:latin typeface="Calibri" pitchFamily="34" charset="0"/>
            </a:endParaRPr>
          </a:p>
          <a:p>
            <a:r>
              <a:rPr lang="it-IT" sz="2400" b="1" dirty="0">
                <a:latin typeface="Calibri" pitchFamily="34" charset="0"/>
              </a:rPr>
              <a:t>Addome trattabile con OI nei limiti. Riferita dolenzia addominale diffusamente. </a:t>
            </a:r>
          </a:p>
        </p:txBody>
      </p:sp>
      <p:sp>
        <p:nvSpPr>
          <p:cNvPr id="6148" name="Text Box 7"/>
          <p:cNvSpPr txBox="1">
            <a:spLocks noChangeArrowheads="1"/>
          </p:cNvSpPr>
          <p:nvPr/>
        </p:nvSpPr>
        <p:spPr bwMode="auto">
          <a:xfrm>
            <a:off x="5583238" y="1628800"/>
            <a:ext cx="3092450" cy="641350"/>
          </a:xfrm>
          <a:prstGeom prst="rect">
            <a:avLst/>
          </a:prstGeom>
          <a:noFill/>
          <a:ln w="9525">
            <a:noFill/>
            <a:miter lim="800000"/>
            <a:headEnd/>
            <a:tailEnd/>
          </a:ln>
        </p:spPr>
        <p:txBody>
          <a:bodyPr wrap="none">
            <a:spAutoFit/>
          </a:bodyPr>
          <a:lstStyle/>
          <a:p>
            <a:r>
              <a:rPr lang="en-US" sz="3600" b="1" dirty="0">
                <a:latin typeface="Calibri" pitchFamily="34" charset="0"/>
              </a:rPr>
              <a:t>EO </a:t>
            </a:r>
            <a:r>
              <a:rPr lang="en-US" sz="3600" b="1" dirty="0" err="1">
                <a:latin typeface="Calibri" pitchFamily="34" charset="0"/>
              </a:rPr>
              <a:t>all’ingresso</a:t>
            </a:r>
            <a:r>
              <a:rPr lang="en-US" sz="3600" b="1" dirty="0">
                <a:latin typeface="Calibri" pitchFamily="34" charset="0"/>
              </a:rPr>
              <a: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50825" y="1125538"/>
            <a:ext cx="8748713" cy="5256212"/>
          </a:xfrm>
        </p:spPr>
        <p:txBody>
          <a:bodyPr/>
          <a:lstStyle/>
          <a:p>
            <a:pPr algn="ctr" eaLnBrk="1" hangingPunct="1">
              <a:buFont typeface="Arial" charset="0"/>
              <a:buNone/>
            </a:pPr>
            <a:endParaRPr lang="it-IT" sz="2000" dirty="0" smtClean="0">
              <a:latin typeface="Times New Roman" pitchFamily="18" charset="0"/>
              <a:cs typeface="Times New Roman" pitchFamily="18" charset="0"/>
            </a:endParaRPr>
          </a:p>
          <a:p>
            <a:pPr eaLnBrk="1" hangingPunct="1">
              <a:buFont typeface="Arial" charset="0"/>
              <a:buBlip>
                <a:blip r:embed="rId3"/>
              </a:buBlip>
            </a:pPr>
            <a:r>
              <a:rPr lang="it-IT" sz="2000" dirty="0" smtClean="0">
                <a:cs typeface="Times New Roman" pitchFamily="18" charset="0"/>
              </a:rPr>
              <a:t>Circa 4 evacuazioni/</a:t>
            </a:r>
            <a:r>
              <a:rPr lang="it-IT" sz="2000" dirty="0" err="1" smtClean="0">
                <a:cs typeface="Times New Roman" pitchFamily="18" charset="0"/>
              </a:rPr>
              <a:t>die</a:t>
            </a:r>
            <a:r>
              <a:rPr lang="it-IT" sz="2000" dirty="0" smtClean="0">
                <a:cs typeface="Times New Roman" pitchFamily="18" charset="0"/>
              </a:rPr>
              <a:t> di feci </a:t>
            </a:r>
            <a:r>
              <a:rPr lang="it-IT" sz="2000" dirty="0" err="1" smtClean="0">
                <a:cs typeface="Times New Roman" pitchFamily="18" charset="0"/>
              </a:rPr>
              <a:t>semiformate</a:t>
            </a:r>
            <a:r>
              <a:rPr lang="it-IT" sz="2000" dirty="0" smtClean="0">
                <a:cs typeface="Times New Roman" pitchFamily="18" charset="0"/>
              </a:rPr>
              <a:t>,  con presenza di cibo </a:t>
            </a:r>
            <a:r>
              <a:rPr lang="it-IT" sz="2000" dirty="0" err="1" smtClean="0">
                <a:cs typeface="Times New Roman" pitchFamily="18" charset="0"/>
              </a:rPr>
              <a:t>indigerito</a:t>
            </a:r>
            <a:r>
              <a:rPr lang="it-IT" sz="2000" dirty="0" smtClean="0">
                <a:cs typeface="Times New Roman" pitchFamily="18" charset="0"/>
              </a:rPr>
              <a:t> e/o muco</a:t>
            </a:r>
          </a:p>
          <a:p>
            <a:pPr eaLnBrk="1" hangingPunct="1">
              <a:buFont typeface="Arial" charset="0"/>
              <a:buNone/>
            </a:pPr>
            <a:endParaRPr lang="it-IT" sz="2000" dirty="0" smtClean="0">
              <a:cs typeface="Times New Roman" pitchFamily="18" charset="0"/>
            </a:endParaRPr>
          </a:p>
          <a:p>
            <a:pPr eaLnBrk="1" hangingPunct="1">
              <a:buFont typeface="Arial" charset="0"/>
              <a:buBlip>
                <a:blip r:embed="rId3"/>
              </a:buBlip>
            </a:pPr>
            <a:r>
              <a:rPr lang="it-IT" sz="2000" dirty="0" smtClean="0">
                <a:cs typeface="Times New Roman" pitchFamily="18" charset="0"/>
              </a:rPr>
              <a:t>Maggior numero di scariche dopo il pasto, raro in caso di digiuno</a:t>
            </a:r>
          </a:p>
          <a:p>
            <a:pPr eaLnBrk="1" hangingPunct="1">
              <a:buFont typeface="Arial" charset="0"/>
              <a:buNone/>
            </a:pPr>
            <a:endParaRPr lang="it-IT" sz="2000" dirty="0" smtClean="0">
              <a:solidFill>
                <a:srgbClr val="FF0000"/>
              </a:solidFill>
              <a:cs typeface="Times New Roman" pitchFamily="18" charset="0"/>
            </a:endParaRPr>
          </a:p>
          <a:p>
            <a:pPr eaLnBrk="1" hangingPunct="1">
              <a:buFont typeface="Arial" charset="0"/>
              <a:buBlip>
                <a:blip r:embed="rId3"/>
              </a:buBlip>
            </a:pPr>
            <a:r>
              <a:rPr lang="it-IT" sz="2000" dirty="0" smtClean="0">
                <a:cs typeface="Times New Roman" pitchFamily="18" charset="0"/>
              </a:rPr>
              <a:t>Associato dolore addominale ricorrente che migliora con l’evacuazione</a:t>
            </a:r>
          </a:p>
          <a:p>
            <a:pPr eaLnBrk="1" hangingPunct="1">
              <a:buFont typeface="Arial" charset="0"/>
              <a:buNone/>
            </a:pPr>
            <a:endParaRPr lang="it-IT" sz="2000" dirty="0" smtClean="0">
              <a:cs typeface="Times New Roman" pitchFamily="18" charset="0"/>
            </a:endParaRPr>
          </a:p>
          <a:p>
            <a:pPr eaLnBrk="1" hangingPunct="1">
              <a:buFont typeface="Arial" charset="0"/>
              <a:buBlip>
                <a:blip r:embed="rId3"/>
              </a:buBlip>
            </a:pPr>
            <a:r>
              <a:rPr lang="it-IT" sz="2000" dirty="0" smtClean="0">
                <a:cs typeface="Times New Roman" pitchFamily="18" charset="0"/>
              </a:rPr>
              <a:t>Mai di notte</a:t>
            </a:r>
          </a:p>
          <a:p>
            <a:pPr eaLnBrk="1" hangingPunct="1">
              <a:buFont typeface="Arial" charset="0"/>
              <a:buBlip>
                <a:blip r:embed="rId3"/>
              </a:buBlip>
            </a:pPr>
            <a:endParaRPr lang="it-IT" sz="2000" dirty="0" smtClean="0">
              <a:cs typeface="Times New Roman" pitchFamily="18" charset="0"/>
            </a:endParaRPr>
          </a:p>
          <a:p>
            <a:pPr eaLnBrk="1" hangingPunct="1">
              <a:buFont typeface="Arial" charset="0"/>
              <a:buBlip>
                <a:blip r:embed="rId3"/>
              </a:buBlip>
            </a:pPr>
            <a:r>
              <a:rPr lang="it-IT" sz="2000" dirty="0" smtClean="0">
                <a:cs typeface="Times New Roman" pitchFamily="18" charset="0"/>
              </a:rPr>
              <a:t>Mai vomito</a:t>
            </a:r>
          </a:p>
          <a:p>
            <a:pPr eaLnBrk="1" hangingPunct="1">
              <a:buFont typeface="Arial" charset="0"/>
              <a:buBlip>
                <a:blip r:embed="rId3"/>
              </a:buBlip>
            </a:pPr>
            <a:endParaRPr lang="it-IT" sz="2000" dirty="0" smtClean="0">
              <a:cs typeface="Times New Roman" pitchFamily="18" charset="0"/>
            </a:endParaRPr>
          </a:p>
          <a:p>
            <a:pPr eaLnBrk="1" hangingPunct="1">
              <a:buFont typeface="Arial" charset="0"/>
              <a:buBlip>
                <a:blip r:embed="rId3"/>
              </a:buBlip>
            </a:pPr>
            <a:r>
              <a:rPr lang="it-IT" sz="2000" dirty="0" smtClean="0">
                <a:cs typeface="Times New Roman" pitchFamily="18" charset="0"/>
              </a:rPr>
              <a:t>Appetito buono, assume sostanze zuccherine (Coca cola)</a:t>
            </a:r>
          </a:p>
          <a:p>
            <a:pPr eaLnBrk="1" hangingPunct="1">
              <a:buFont typeface="Arial" charset="0"/>
              <a:buBlip>
                <a:blip r:embed="rId3"/>
              </a:buBlip>
            </a:pPr>
            <a:endParaRPr lang="it-IT" sz="2000" dirty="0" smtClean="0">
              <a:cs typeface="Times New Roman" pitchFamily="18" charset="0"/>
            </a:endParaRPr>
          </a:p>
          <a:p>
            <a:pPr eaLnBrk="1" hangingPunct="1">
              <a:buFont typeface="Arial" charset="0"/>
              <a:buBlip>
                <a:blip r:embed="rId3"/>
              </a:buBlip>
            </a:pPr>
            <a:r>
              <a:rPr lang="it-IT" sz="2000" dirty="0" err="1" smtClean="0">
                <a:cs typeface="Times New Roman" pitchFamily="18" charset="0"/>
              </a:rPr>
              <a:t>Trials</a:t>
            </a:r>
            <a:r>
              <a:rPr lang="it-IT" sz="2000" dirty="0" smtClean="0">
                <a:cs typeface="Times New Roman" pitchFamily="18" charset="0"/>
              </a:rPr>
              <a:t> con </a:t>
            </a:r>
            <a:r>
              <a:rPr lang="it-IT" sz="2000" dirty="0" err="1" smtClean="0">
                <a:cs typeface="Times New Roman" pitchFamily="18" charset="0"/>
              </a:rPr>
              <a:t>Bowel</a:t>
            </a:r>
            <a:r>
              <a:rPr lang="it-IT" sz="2000" dirty="0" smtClean="0">
                <a:cs typeface="Times New Roman" pitchFamily="18" charset="0"/>
              </a:rPr>
              <a:t> </a:t>
            </a:r>
            <a:r>
              <a:rPr lang="it-IT" sz="2000" dirty="0" err="1" smtClean="0">
                <a:cs typeface="Times New Roman" pitchFamily="18" charset="0"/>
              </a:rPr>
              <a:t>cocktails</a:t>
            </a:r>
            <a:r>
              <a:rPr lang="it-IT" sz="2000" dirty="0" smtClean="0">
                <a:cs typeface="Times New Roman" pitchFamily="18" charset="0"/>
              </a:rPr>
              <a:t> inefficaci </a:t>
            </a:r>
          </a:p>
          <a:p>
            <a:pPr eaLnBrk="1" hangingPunct="1">
              <a:buFont typeface="Arial" charset="0"/>
              <a:buNone/>
            </a:pPr>
            <a:endParaRPr lang="it-IT" sz="2000" dirty="0" smtClean="0">
              <a:cs typeface="Times New Roman" pitchFamily="18" charset="0"/>
            </a:endParaRPr>
          </a:p>
          <a:p>
            <a:pPr eaLnBrk="1" hangingPunct="1">
              <a:buFont typeface="Arial" charset="0"/>
              <a:buNone/>
            </a:pPr>
            <a:endParaRPr lang="it-IT" sz="2000" dirty="0" smtClean="0">
              <a:cs typeface="Times New Roman" pitchFamily="18" charset="0"/>
            </a:endParaRPr>
          </a:p>
        </p:txBody>
      </p:sp>
      <p:sp>
        <p:nvSpPr>
          <p:cNvPr id="4" name="Rettangolo arrotondato 3"/>
          <p:cNvSpPr>
            <a:spLocks noChangeArrowheads="1"/>
          </p:cNvSpPr>
          <p:nvPr/>
        </p:nvSpPr>
        <p:spPr bwMode="auto">
          <a:xfrm>
            <a:off x="219075" y="260350"/>
            <a:ext cx="8745538" cy="584200"/>
          </a:xfrm>
          <a:prstGeom prst="roundRect">
            <a:avLst>
              <a:gd name="adj" fmla="val 16667"/>
            </a:avLst>
          </a:prstGeom>
          <a:solidFill>
            <a:schemeClr val="bg1"/>
          </a:solidFill>
          <a:ln w="76200">
            <a:solidFill>
              <a:srgbClr val="008000"/>
            </a:solidFill>
            <a:round/>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r>
              <a:rPr lang="it-IT" sz="2400" b="1" dirty="0">
                <a:solidFill>
                  <a:srgbClr val="008000"/>
                </a:solidFill>
                <a:latin typeface="+mn-lt"/>
              </a:rPr>
              <a:t>PROBLEMA GASTROENTEROLOGICO: L’ANAMNESI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Horizontal)">
                                      <p:cBhvr>
                                        <p:cTn id="7" dur="500"/>
                                        <p:tgtEl>
                                          <p:spTgt spid="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arn(inHorizontal)">
                                      <p:cBhvr>
                                        <p:cTn id="12" dur="500"/>
                                        <p:tgtEl>
                                          <p:spTgt spid="3">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6"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arn(inHorizontal)">
                                      <p:cBhvr>
                                        <p:cTn id="17" dur="500"/>
                                        <p:tgtEl>
                                          <p:spTgt spid="3">
                                            <p:txEl>
                                              <p:pRg st="5" end="5"/>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6"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barn(inHorizontal)">
                                      <p:cBhvr>
                                        <p:cTn id="22" dur="5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6"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barn(inHorizontal)">
                                      <p:cBhvr>
                                        <p:cTn id="27" dur="500"/>
                                        <p:tgtEl>
                                          <p:spTgt spid="3">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6" fill="hold" nodeType="clickEffect">
                                  <p:stCondLst>
                                    <p:cond delay="0"/>
                                  </p:stCondLst>
                                  <p:childTnLst>
                                    <p:set>
                                      <p:cBhvr>
                                        <p:cTn id="31" dur="1" fill="hold">
                                          <p:stCondLst>
                                            <p:cond delay="0"/>
                                          </p:stCondLst>
                                        </p:cTn>
                                        <p:tgtEl>
                                          <p:spTgt spid="3">
                                            <p:txEl>
                                              <p:pRg st="11" end="11"/>
                                            </p:txEl>
                                          </p:spTgt>
                                        </p:tgtEl>
                                        <p:attrNameLst>
                                          <p:attrName>style.visibility</p:attrName>
                                        </p:attrNameLst>
                                      </p:cBhvr>
                                      <p:to>
                                        <p:strVal val="visible"/>
                                      </p:to>
                                    </p:set>
                                    <p:animEffect transition="in" filter="barn(inHorizontal)">
                                      <p:cBhvr>
                                        <p:cTn id="32" dur="500"/>
                                        <p:tgtEl>
                                          <p:spTgt spid="3">
                                            <p:txEl>
                                              <p:pRg st="11" end="1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6" fill="hold" nodeType="click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animEffect transition="in" filter="barn(inHorizontal)">
                                      <p:cBhvr>
                                        <p:cTn id="37"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2"/>
          <p:cNvSpPr txBox="1">
            <a:spLocks/>
          </p:cNvSpPr>
          <p:nvPr/>
        </p:nvSpPr>
        <p:spPr>
          <a:xfrm>
            <a:off x="360363" y="1341438"/>
            <a:ext cx="8243887" cy="4967287"/>
          </a:xfrm>
          <a:prstGeom prst="rect">
            <a:avLst/>
          </a:prstGeom>
        </p:spPr>
        <p:txBody>
          <a:bodyPr/>
          <a:lstStyle/>
          <a:p>
            <a:pPr marL="342900" indent="-342900" fontAlgn="auto">
              <a:spcBef>
                <a:spcPct val="20000"/>
              </a:spcBef>
              <a:spcAft>
                <a:spcPts val="0"/>
              </a:spcAft>
              <a:buFontTx/>
              <a:buBlip>
                <a:blip r:embed="rId3"/>
              </a:buBlip>
              <a:defRPr/>
            </a:pPr>
            <a:r>
              <a:rPr lang="it-IT" sz="2400" b="1" dirty="0">
                <a:latin typeface="+mn-lt"/>
                <a:cs typeface="Times New Roman" pitchFamily="18" charset="0"/>
              </a:rPr>
              <a:t>E’ davvero diarrea ?</a:t>
            </a:r>
            <a:endParaRPr lang="it-IT" sz="2200" b="1" dirty="0">
              <a:latin typeface="+mn-lt"/>
              <a:cs typeface="Times New Roman" pitchFamily="18" charset="0"/>
            </a:endParaRPr>
          </a:p>
          <a:p>
            <a:pPr marL="342900" indent="-342900" fontAlgn="auto">
              <a:spcBef>
                <a:spcPct val="20000"/>
              </a:spcBef>
              <a:spcAft>
                <a:spcPts val="0"/>
              </a:spcAft>
              <a:defRPr/>
            </a:pPr>
            <a:r>
              <a:rPr lang="it-IT" sz="2200" dirty="0">
                <a:latin typeface="+mn-lt"/>
                <a:cs typeface="Times New Roman" pitchFamily="18" charset="0"/>
              </a:rPr>
              <a:t>Valutazione volume fecale   </a:t>
            </a:r>
            <a:r>
              <a:rPr lang="it-IT" sz="2200" dirty="0">
                <a:latin typeface="+mn-lt"/>
                <a:cs typeface="Times New Roman" pitchFamily="18" charset="0"/>
                <a:sym typeface="Wingdings" pitchFamily="2" charset="2"/>
              </a:rPr>
              <a:t>  &gt; 200 g/ 24 </a:t>
            </a:r>
            <a:r>
              <a:rPr lang="it-IT" sz="2200" dirty="0" err="1">
                <a:latin typeface="+mn-lt"/>
                <a:cs typeface="Times New Roman" pitchFamily="18" charset="0"/>
                <a:sym typeface="Wingdings" pitchFamily="2" charset="2"/>
              </a:rPr>
              <a:t>hh</a:t>
            </a:r>
            <a:endParaRPr lang="it-IT" sz="2200" dirty="0">
              <a:latin typeface="+mn-lt"/>
              <a:cs typeface="Times New Roman" pitchFamily="18" charset="0"/>
              <a:sym typeface="Wingdings" pitchFamily="2" charset="2"/>
            </a:endParaRPr>
          </a:p>
          <a:p>
            <a:pPr marL="342900" indent="-342900" fontAlgn="auto">
              <a:spcBef>
                <a:spcPct val="20000"/>
              </a:spcBef>
              <a:spcAft>
                <a:spcPts val="0"/>
              </a:spcAft>
              <a:defRPr/>
            </a:pPr>
            <a:endParaRPr lang="it-IT" sz="2200" dirty="0">
              <a:effectLst>
                <a:outerShdw blurRad="38100" dist="38100" dir="2700000" algn="tl">
                  <a:srgbClr val="000000">
                    <a:alpha val="43137"/>
                  </a:srgbClr>
                </a:outerShdw>
              </a:effectLst>
              <a:latin typeface="+mn-lt"/>
              <a:cs typeface="Times New Roman" pitchFamily="18" charset="0"/>
              <a:sym typeface="Wingdings" pitchFamily="2" charset="2"/>
            </a:endParaRPr>
          </a:p>
          <a:p>
            <a:pPr marL="342900" indent="-342900" fontAlgn="auto">
              <a:spcBef>
                <a:spcPct val="20000"/>
              </a:spcBef>
              <a:spcAft>
                <a:spcPts val="0"/>
              </a:spcAft>
              <a:defRPr/>
            </a:pPr>
            <a:endParaRPr lang="it-IT" sz="2200" dirty="0">
              <a:effectLst>
                <a:outerShdw blurRad="38100" dist="38100" dir="2700000" algn="tl">
                  <a:srgbClr val="000000">
                    <a:alpha val="43137"/>
                  </a:srgbClr>
                </a:outerShdw>
              </a:effectLst>
              <a:latin typeface="+mn-lt"/>
              <a:cs typeface="Times New Roman" pitchFamily="18" charset="0"/>
              <a:sym typeface="Wingdings" pitchFamily="2" charset="2"/>
            </a:endParaRPr>
          </a:p>
          <a:p>
            <a:pPr marL="342900" indent="-342900" fontAlgn="auto">
              <a:spcBef>
                <a:spcPct val="20000"/>
              </a:spcBef>
              <a:spcAft>
                <a:spcPts val="0"/>
              </a:spcAft>
              <a:buFontTx/>
              <a:buBlip>
                <a:blip r:embed="rId3"/>
              </a:buBlip>
              <a:defRPr/>
            </a:pPr>
            <a:r>
              <a:rPr lang="it-IT" sz="2400" b="1" dirty="0">
                <a:latin typeface="+mn-lt"/>
                <a:cs typeface="Times New Roman" pitchFamily="18" charset="0"/>
                <a:sym typeface="Wingdings" pitchFamily="2" charset="2"/>
              </a:rPr>
              <a:t>Qual è il meccanismo della diarrea?</a:t>
            </a:r>
          </a:p>
          <a:p>
            <a:pPr marL="342900" indent="-342900" fontAlgn="auto">
              <a:spcBef>
                <a:spcPct val="20000"/>
              </a:spcBef>
              <a:spcAft>
                <a:spcPts val="0"/>
              </a:spcAft>
              <a:buFont typeface="Wingdings" pitchFamily="2" charset="2"/>
              <a:buChar char="ü"/>
              <a:defRPr/>
            </a:pPr>
            <a:r>
              <a:rPr lang="it-IT" sz="2200" dirty="0">
                <a:latin typeface="+mn-lt"/>
                <a:cs typeface="Times New Roman" pitchFamily="18" charset="0"/>
              </a:rPr>
              <a:t>compare dopo il pasto</a:t>
            </a:r>
          </a:p>
          <a:p>
            <a:pPr marL="342900" indent="-342900" fontAlgn="auto">
              <a:spcBef>
                <a:spcPct val="20000"/>
              </a:spcBef>
              <a:spcAft>
                <a:spcPts val="0"/>
              </a:spcAft>
              <a:buFont typeface="Wingdings" pitchFamily="2" charset="2"/>
              <a:buChar char="ü"/>
              <a:defRPr/>
            </a:pPr>
            <a:r>
              <a:rPr lang="it-IT" sz="2200" dirty="0">
                <a:latin typeface="+mn-lt"/>
                <a:cs typeface="Times New Roman" pitchFamily="18" charset="0"/>
              </a:rPr>
              <a:t>pH fecale &lt; 5</a:t>
            </a:r>
          </a:p>
          <a:p>
            <a:pPr marL="342900" indent="-342900" fontAlgn="auto">
              <a:spcBef>
                <a:spcPct val="20000"/>
              </a:spcBef>
              <a:spcAft>
                <a:spcPts val="0"/>
              </a:spcAft>
              <a:buFont typeface="Wingdings" pitchFamily="2" charset="2"/>
              <a:buChar char="ü"/>
              <a:defRPr/>
            </a:pPr>
            <a:r>
              <a:rPr lang="it-IT" sz="2200" dirty="0">
                <a:latin typeface="+mn-lt"/>
                <a:cs typeface="Times New Roman" pitchFamily="18" charset="0"/>
              </a:rPr>
              <a:t>elettroliti fecali:  </a:t>
            </a:r>
            <a:r>
              <a:rPr lang="en-US" sz="2200" dirty="0">
                <a:latin typeface="+mn-lt"/>
                <a:cs typeface="Times New Roman" pitchFamily="18" charset="0"/>
              </a:rPr>
              <a:t>Na+  76 </a:t>
            </a:r>
            <a:r>
              <a:rPr lang="en-US" sz="2200" dirty="0" err="1">
                <a:latin typeface="+mn-lt"/>
                <a:cs typeface="Times New Roman" pitchFamily="18" charset="0"/>
              </a:rPr>
              <a:t>mEq</a:t>
            </a:r>
            <a:r>
              <a:rPr lang="en-US" sz="2200" dirty="0">
                <a:latin typeface="+mn-lt"/>
                <a:cs typeface="Times New Roman" pitchFamily="18" charset="0"/>
              </a:rPr>
              <a:t>/l; K+ 66 </a:t>
            </a:r>
            <a:r>
              <a:rPr lang="en-US" sz="2200" dirty="0" err="1">
                <a:latin typeface="+mn-lt"/>
                <a:cs typeface="Times New Roman" pitchFamily="18" charset="0"/>
              </a:rPr>
              <a:t>mEq</a:t>
            </a:r>
            <a:r>
              <a:rPr lang="en-US" sz="2200" dirty="0">
                <a:latin typeface="+mn-lt"/>
                <a:cs typeface="Times New Roman" pitchFamily="18" charset="0"/>
              </a:rPr>
              <a:t>/l; [</a:t>
            </a:r>
            <a:r>
              <a:rPr lang="en-US" sz="2200" dirty="0" err="1">
                <a:latin typeface="+mn-lt"/>
                <a:cs typeface="Times New Roman" pitchFamily="18" charset="0"/>
              </a:rPr>
              <a:t>Osm</a:t>
            </a:r>
            <a:r>
              <a:rPr lang="en-US" sz="2200" dirty="0">
                <a:latin typeface="+mn-lt"/>
                <a:cs typeface="Times New Roman" pitchFamily="18" charset="0"/>
              </a:rPr>
              <a:t>] 320 </a:t>
            </a:r>
            <a:r>
              <a:rPr lang="en-US" sz="2200" dirty="0" err="1">
                <a:latin typeface="+mn-lt"/>
                <a:cs typeface="Times New Roman" pitchFamily="18" charset="0"/>
              </a:rPr>
              <a:t>mOsm</a:t>
            </a:r>
            <a:r>
              <a:rPr lang="en-US" sz="2200" dirty="0">
                <a:latin typeface="+mn-lt"/>
                <a:cs typeface="Times New Roman" pitchFamily="18" charset="0"/>
              </a:rPr>
              <a:t>/kg; Gap </a:t>
            </a:r>
            <a:r>
              <a:rPr lang="en-US" sz="2200" dirty="0" err="1">
                <a:latin typeface="+mn-lt"/>
                <a:cs typeface="Times New Roman" pitchFamily="18" charset="0"/>
              </a:rPr>
              <a:t>anionico</a:t>
            </a:r>
            <a:r>
              <a:rPr lang="en-US" sz="2200" dirty="0">
                <a:latin typeface="+mn-lt"/>
                <a:cs typeface="Times New Roman" pitchFamily="18" charset="0"/>
              </a:rPr>
              <a:t> = 178</a:t>
            </a:r>
          </a:p>
        </p:txBody>
      </p:sp>
      <p:sp>
        <p:nvSpPr>
          <p:cNvPr id="5" name="CasellaDiTesto 4"/>
          <p:cNvSpPr txBox="1"/>
          <p:nvPr/>
        </p:nvSpPr>
        <p:spPr>
          <a:xfrm>
            <a:off x="6300788" y="4910138"/>
            <a:ext cx="2303462" cy="1687512"/>
          </a:xfrm>
          <a:prstGeom prst="ellipse">
            <a:avLst/>
          </a:prstGeom>
        </p:spPr>
        <p:style>
          <a:lnRef idx="3">
            <a:schemeClr val="lt1"/>
          </a:lnRef>
          <a:fillRef idx="1">
            <a:schemeClr val="accent3"/>
          </a:fillRef>
          <a:effectRef idx="1">
            <a:schemeClr val="accent3"/>
          </a:effectRef>
          <a:fontRef idx="minor">
            <a:schemeClr val="lt1"/>
          </a:fontRef>
        </p:style>
        <p:txBody>
          <a:bodyPr>
            <a:spAutoFit/>
          </a:bodyPr>
          <a:lstStyle/>
          <a:p>
            <a:pPr fontAlgn="auto">
              <a:spcBef>
                <a:spcPts val="0"/>
              </a:spcBef>
              <a:spcAft>
                <a:spcPts val="0"/>
              </a:spcAft>
              <a:defRPr/>
            </a:pPr>
            <a:endParaRPr lang="it-IT" sz="2400" dirty="0">
              <a:latin typeface="Times New Roman" pitchFamily="18" charset="0"/>
              <a:cs typeface="Times New Roman" pitchFamily="18" charset="0"/>
            </a:endParaRPr>
          </a:p>
          <a:p>
            <a:pPr fontAlgn="auto">
              <a:spcBef>
                <a:spcPts val="0"/>
              </a:spcBef>
              <a:spcAft>
                <a:spcPts val="0"/>
              </a:spcAft>
              <a:defRPr/>
            </a:pPr>
            <a:r>
              <a:rPr lang="it-IT" sz="2400" b="1" dirty="0">
                <a:cs typeface="Times New Roman" pitchFamily="18" charset="0"/>
              </a:rPr>
              <a:t>OSMOTICA</a:t>
            </a:r>
          </a:p>
          <a:p>
            <a:pPr fontAlgn="auto">
              <a:spcBef>
                <a:spcPts val="0"/>
              </a:spcBef>
              <a:spcAft>
                <a:spcPts val="0"/>
              </a:spcAft>
              <a:defRPr/>
            </a:pPr>
            <a:endParaRPr lang="it-IT" sz="2400" dirty="0">
              <a:latin typeface="Times New Roman" pitchFamily="18" charset="0"/>
              <a:cs typeface="Times New Roman" pitchFamily="18" charset="0"/>
            </a:endParaRPr>
          </a:p>
        </p:txBody>
      </p:sp>
      <p:sp>
        <p:nvSpPr>
          <p:cNvPr id="7" name="Rettangolo arrotondato 6"/>
          <p:cNvSpPr>
            <a:spLocks noChangeArrowheads="1"/>
          </p:cNvSpPr>
          <p:nvPr/>
        </p:nvSpPr>
        <p:spPr bwMode="auto">
          <a:xfrm>
            <a:off x="179388" y="260350"/>
            <a:ext cx="8745537" cy="584200"/>
          </a:xfrm>
          <a:prstGeom prst="roundRect">
            <a:avLst>
              <a:gd name="adj" fmla="val 16667"/>
            </a:avLst>
          </a:prstGeom>
          <a:solidFill>
            <a:schemeClr val="bg1"/>
          </a:solidFill>
          <a:ln w="76200">
            <a:solidFill>
              <a:srgbClr val="008000"/>
            </a:solidFill>
            <a:round/>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r>
              <a:rPr lang="it-IT" sz="2400" b="1" dirty="0">
                <a:solidFill>
                  <a:srgbClr val="008000"/>
                </a:solidFill>
                <a:latin typeface="+mn-lt"/>
              </a:rPr>
              <a:t>PROBLEMA GASTROENTEROLOGICO: L’APPROCCIO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2"/>
          <p:cNvSpPr txBox="1">
            <a:spLocks/>
          </p:cNvSpPr>
          <p:nvPr/>
        </p:nvSpPr>
        <p:spPr bwMode="auto">
          <a:xfrm>
            <a:off x="144463" y="1125538"/>
            <a:ext cx="8820150" cy="4967287"/>
          </a:xfrm>
          <a:prstGeom prst="rect">
            <a:avLst/>
          </a:prstGeom>
          <a:noFill/>
          <a:ln w="9525">
            <a:noFill/>
            <a:miter lim="800000"/>
            <a:headEnd/>
            <a:tailEnd/>
          </a:ln>
        </p:spPr>
        <p:txBody>
          <a:bodyPr/>
          <a:lstStyle/>
          <a:p>
            <a:pPr marL="342900" indent="-342900">
              <a:spcBef>
                <a:spcPct val="20000"/>
              </a:spcBef>
            </a:pPr>
            <a:r>
              <a:rPr lang="it-IT" sz="2400" b="1">
                <a:latin typeface="Calibri" pitchFamily="34" charset="0"/>
                <a:cs typeface="Times New Roman" pitchFamily="18" charset="0"/>
              </a:rPr>
              <a:t>C’è malassorbimento?</a:t>
            </a:r>
          </a:p>
          <a:p>
            <a:pPr marL="342900" indent="-342900">
              <a:spcBef>
                <a:spcPct val="20000"/>
              </a:spcBef>
            </a:pPr>
            <a:endParaRPr lang="it-IT" sz="2400" b="1">
              <a:latin typeface="Times New Roman" pitchFamily="18" charset="0"/>
              <a:cs typeface="Times New Roman" pitchFamily="18" charset="0"/>
            </a:endParaRPr>
          </a:p>
          <a:p>
            <a:pPr marL="342900" indent="-342900">
              <a:spcBef>
                <a:spcPct val="20000"/>
              </a:spcBef>
            </a:pPr>
            <a:endParaRPr lang="it-IT" sz="2200" i="1">
              <a:latin typeface="Times New Roman" pitchFamily="18" charset="0"/>
              <a:cs typeface="Times New Roman" pitchFamily="18" charset="0"/>
              <a:sym typeface="Wingdings" pitchFamily="2" charset="2"/>
            </a:endParaRPr>
          </a:p>
          <a:p>
            <a:pPr marL="342900" indent="-342900">
              <a:spcBef>
                <a:spcPct val="20000"/>
              </a:spcBef>
            </a:pPr>
            <a:endParaRPr lang="it-IT" sz="2400" b="1">
              <a:latin typeface="Calibri" pitchFamily="34" charset="0"/>
              <a:cs typeface="Times New Roman" pitchFamily="18" charset="0"/>
              <a:sym typeface="Wingdings" pitchFamily="2" charset="2"/>
            </a:endParaRPr>
          </a:p>
          <a:p>
            <a:pPr marL="342900" indent="-342900">
              <a:spcBef>
                <a:spcPct val="20000"/>
              </a:spcBef>
            </a:pPr>
            <a:endParaRPr lang="it-IT" sz="2400" b="1">
              <a:latin typeface="Calibri" pitchFamily="34" charset="0"/>
              <a:cs typeface="Times New Roman" pitchFamily="18" charset="0"/>
              <a:sym typeface="Wingdings" pitchFamily="2" charset="2"/>
            </a:endParaRPr>
          </a:p>
          <a:p>
            <a:pPr marL="342900" indent="-342900">
              <a:spcBef>
                <a:spcPct val="20000"/>
              </a:spcBef>
            </a:pPr>
            <a:r>
              <a:rPr lang="it-IT" sz="2400" b="1">
                <a:latin typeface="Calibri" pitchFamily="34" charset="0"/>
                <a:cs typeface="Times New Roman" pitchFamily="18" charset="0"/>
                <a:sym typeface="Wingdings" pitchFamily="2" charset="2"/>
              </a:rPr>
              <a:t>C’è infiammazione?</a:t>
            </a:r>
          </a:p>
          <a:p>
            <a:pPr marL="342900" indent="-342900">
              <a:spcBef>
                <a:spcPct val="20000"/>
              </a:spcBef>
            </a:pPr>
            <a:endParaRPr lang="it-IT" sz="2200">
              <a:latin typeface="Times New Roman" pitchFamily="18" charset="0"/>
              <a:cs typeface="Times New Roman" pitchFamily="18" charset="0"/>
            </a:endParaRPr>
          </a:p>
          <a:p>
            <a:pPr marL="342900" indent="-342900">
              <a:spcBef>
                <a:spcPct val="20000"/>
              </a:spcBef>
              <a:buFont typeface="Wingdings" pitchFamily="2" charset="2"/>
              <a:buChar char="ü"/>
            </a:pPr>
            <a:endParaRPr lang="it-IT" sz="2200">
              <a:latin typeface="Times New Roman" pitchFamily="18" charset="0"/>
              <a:cs typeface="Times New Roman" pitchFamily="18" charset="0"/>
            </a:endParaRPr>
          </a:p>
          <a:p>
            <a:pPr marL="342900" indent="-342900">
              <a:spcBef>
                <a:spcPct val="20000"/>
              </a:spcBef>
            </a:pPr>
            <a:endParaRPr lang="en-US" sz="2000">
              <a:latin typeface="Times New Roman" pitchFamily="18" charset="0"/>
              <a:cs typeface="Times New Roman" pitchFamily="18" charset="0"/>
            </a:endParaRPr>
          </a:p>
          <a:p>
            <a:pPr marL="342900" indent="-342900">
              <a:spcBef>
                <a:spcPct val="20000"/>
              </a:spcBef>
            </a:pPr>
            <a:endParaRPr lang="it-IT" sz="2400" b="1">
              <a:latin typeface="Times New Roman" pitchFamily="18" charset="0"/>
              <a:cs typeface="Times New Roman" pitchFamily="18" charset="0"/>
            </a:endParaRPr>
          </a:p>
        </p:txBody>
      </p:sp>
      <p:sp>
        <p:nvSpPr>
          <p:cNvPr id="5" name="Rettangolo arrotondato 4"/>
          <p:cNvSpPr/>
          <p:nvPr/>
        </p:nvSpPr>
        <p:spPr>
          <a:xfrm>
            <a:off x="250825" y="1773238"/>
            <a:ext cx="4826000" cy="863600"/>
          </a:xfrm>
          <a:prstGeom prst="roundRect">
            <a:avLst>
              <a:gd name="adj" fmla="val 8901"/>
            </a:avLst>
          </a:prstGeom>
          <a:solidFill>
            <a:schemeClr val="accent4">
              <a:lumMod val="40000"/>
              <a:lumOff val="6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it-IT" sz="1400" b="1" dirty="0">
                <a:solidFill>
                  <a:schemeClr val="tx2">
                    <a:lumMod val="75000"/>
                  </a:schemeClr>
                </a:solidFill>
              </a:rPr>
              <a:t>Emocromo, PT/</a:t>
            </a:r>
            <a:r>
              <a:rPr lang="it-IT" sz="1400" b="1" dirty="0" err="1">
                <a:solidFill>
                  <a:schemeClr val="tx2">
                    <a:lumMod val="75000"/>
                  </a:schemeClr>
                </a:solidFill>
              </a:rPr>
              <a:t>Alb</a:t>
            </a:r>
            <a:r>
              <a:rPr lang="it-IT" sz="1400" b="1" dirty="0">
                <a:solidFill>
                  <a:schemeClr val="tx2">
                    <a:lumMod val="75000"/>
                  </a:schemeClr>
                </a:solidFill>
              </a:rPr>
              <a:t>, Amilasi, Lipasi, Transaminasi, </a:t>
            </a:r>
          </a:p>
          <a:p>
            <a:pPr fontAlgn="auto">
              <a:spcBef>
                <a:spcPts val="0"/>
              </a:spcBef>
              <a:spcAft>
                <a:spcPts val="0"/>
              </a:spcAft>
              <a:defRPr/>
            </a:pPr>
            <a:r>
              <a:rPr lang="it-IT" sz="1400" b="1" dirty="0">
                <a:solidFill>
                  <a:schemeClr val="tx2">
                    <a:lumMod val="75000"/>
                  </a:schemeClr>
                </a:solidFill>
              </a:rPr>
              <a:t>CELIACHIA (</a:t>
            </a:r>
            <a:r>
              <a:rPr lang="it-IT" sz="1400" b="1" dirty="0" err="1">
                <a:solidFill>
                  <a:schemeClr val="tx2">
                    <a:lumMod val="75000"/>
                  </a:schemeClr>
                </a:solidFill>
              </a:rPr>
              <a:t>tTG</a:t>
            </a:r>
            <a:r>
              <a:rPr lang="it-IT" sz="1400" b="1" dirty="0">
                <a:solidFill>
                  <a:schemeClr val="tx2">
                    <a:lumMod val="75000"/>
                  </a:schemeClr>
                </a:solidFill>
              </a:rPr>
              <a:t> + </a:t>
            </a:r>
            <a:r>
              <a:rPr lang="it-IT" sz="1400" b="1" dirty="0" err="1">
                <a:solidFill>
                  <a:schemeClr val="tx2">
                    <a:lumMod val="75000"/>
                  </a:schemeClr>
                </a:solidFill>
              </a:rPr>
              <a:t>IgA</a:t>
            </a:r>
            <a:r>
              <a:rPr lang="it-IT" sz="1400" b="1" dirty="0">
                <a:solidFill>
                  <a:schemeClr val="tx2">
                    <a:lumMod val="75000"/>
                  </a:schemeClr>
                </a:solidFill>
              </a:rPr>
              <a:t>),</a:t>
            </a:r>
          </a:p>
          <a:p>
            <a:pPr fontAlgn="auto">
              <a:spcBef>
                <a:spcPts val="0"/>
              </a:spcBef>
              <a:spcAft>
                <a:spcPts val="0"/>
              </a:spcAft>
              <a:defRPr/>
            </a:pPr>
            <a:r>
              <a:rPr lang="it-IT" sz="1400" b="1" dirty="0">
                <a:solidFill>
                  <a:schemeClr val="tx2">
                    <a:lumMod val="75000"/>
                  </a:schemeClr>
                </a:solidFill>
              </a:rPr>
              <a:t>Carico di ferro,</a:t>
            </a:r>
          </a:p>
          <a:p>
            <a:pPr fontAlgn="auto">
              <a:spcBef>
                <a:spcPts val="0"/>
              </a:spcBef>
              <a:spcAft>
                <a:spcPts val="0"/>
              </a:spcAft>
              <a:defRPr/>
            </a:pPr>
            <a:r>
              <a:rPr lang="it-IT" sz="1400" b="1" dirty="0" err="1">
                <a:solidFill>
                  <a:schemeClr val="tx2">
                    <a:lumMod val="75000"/>
                  </a:schemeClr>
                </a:solidFill>
              </a:rPr>
              <a:t>Steatocrito</a:t>
            </a:r>
            <a:r>
              <a:rPr lang="it-IT" sz="1400" b="1" dirty="0">
                <a:solidFill>
                  <a:schemeClr val="tx2">
                    <a:lumMod val="75000"/>
                  </a:schemeClr>
                </a:solidFill>
              </a:rPr>
              <a:t> / </a:t>
            </a:r>
            <a:r>
              <a:rPr lang="it-IT" sz="1400" b="1" dirty="0" err="1">
                <a:solidFill>
                  <a:schemeClr val="tx2">
                    <a:lumMod val="75000"/>
                  </a:schemeClr>
                </a:solidFill>
              </a:rPr>
              <a:t>Elastasi</a:t>
            </a:r>
            <a:r>
              <a:rPr lang="it-IT" sz="1400" b="1" dirty="0">
                <a:solidFill>
                  <a:schemeClr val="tx2">
                    <a:lumMod val="75000"/>
                  </a:schemeClr>
                </a:solidFill>
              </a:rPr>
              <a:t> </a:t>
            </a:r>
            <a:r>
              <a:rPr lang="it-IT" sz="1400" b="1" dirty="0" smtClean="0">
                <a:solidFill>
                  <a:schemeClr val="tx2">
                    <a:lumMod val="75000"/>
                  </a:schemeClr>
                </a:solidFill>
              </a:rPr>
              <a:t>fecale/ Test del sudore</a:t>
            </a:r>
            <a:endParaRPr lang="it-IT" sz="1400" b="1" dirty="0">
              <a:solidFill>
                <a:schemeClr val="tx2">
                  <a:lumMod val="75000"/>
                </a:schemeClr>
              </a:solidFill>
            </a:endParaRPr>
          </a:p>
        </p:txBody>
      </p:sp>
      <p:sp>
        <p:nvSpPr>
          <p:cNvPr id="9" name="Rettangolo arrotondato 8"/>
          <p:cNvSpPr/>
          <p:nvPr/>
        </p:nvSpPr>
        <p:spPr>
          <a:xfrm>
            <a:off x="179388" y="3813175"/>
            <a:ext cx="5103812" cy="839788"/>
          </a:xfrm>
          <a:prstGeom prst="roundRect">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it-IT" sz="1400" b="1" dirty="0">
                <a:solidFill>
                  <a:srgbClr val="17375E"/>
                </a:solidFill>
              </a:rPr>
              <a:t>Microbiologia su feci, </a:t>
            </a:r>
          </a:p>
          <a:p>
            <a:pPr fontAlgn="auto">
              <a:spcBef>
                <a:spcPts val="0"/>
              </a:spcBef>
              <a:spcAft>
                <a:spcPts val="0"/>
              </a:spcAft>
              <a:defRPr/>
            </a:pPr>
            <a:r>
              <a:rPr lang="it-IT" sz="1400" b="1" dirty="0" err="1">
                <a:solidFill>
                  <a:srgbClr val="17375E"/>
                </a:solidFill>
              </a:rPr>
              <a:t>Calprotectina</a:t>
            </a:r>
            <a:r>
              <a:rPr lang="it-IT" sz="1400" b="1" dirty="0">
                <a:solidFill>
                  <a:srgbClr val="17375E"/>
                </a:solidFill>
              </a:rPr>
              <a:t> fecale, Sangue occulto fecale, </a:t>
            </a:r>
          </a:p>
          <a:p>
            <a:pPr fontAlgn="auto">
              <a:spcBef>
                <a:spcPts val="0"/>
              </a:spcBef>
              <a:spcAft>
                <a:spcPts val="0"/>
              </a:spcAft>
              <a:defRPr/>
            </a:pPr>
            <a:r>
              <a:rPr lang="it-IT" sz="1400" b="1" dirty="0">
                <a:solidFill>
                  <a:srgbClr val="17375E"/>
                </a:solidFill>
              </a:rPr>
              <a:t>Es. urine, </a:t>
            </a:r>
            <a:r>
              <a:rPr lang="it-IT" sz="1400" b="1" dirty="0">
                <a:solidFill>
                  <a:schemeClr val="tx2">
                    <a:lumMod val="75000"/>
                  </a:schemeClr>
                </a:solidFill>
              </a:rPr>
              <a:t>PCR/VES</a:t>
            </a:r>
            <a:endParaRPr lang="it-IT" sz="1400" b="1" dirty="0">
              <a:solidFill>
                <a:srgbClr val="17375E"/>
              </a:solidFill>
            </a:endParaRPr>
          </a:p>
        </p:txBody>
      </p:sp>
      <p:sp>
        <p:nvSpPr>
          <p:cNvPr id="10" name="Rettangolo arrotondato 9"/>
          <p:cNvSpPr>
            <a:spLocks noChangeArrowheads="1"/>
          </p:cNvSpPr>
          <p:nvPr/>
        </p:nvSpPr>
        <p:spPr bwMode="auto">
          <a:xfrm>
            <a:off x="219075" y="115888"/>
            <a:ext cx="8745538" cy="584200"/>
          </a:xfrm>
          <a:prstGeom prst="roundRect">
            <a:avLst>
              <a:gd name="adj" fmla="val 16667"/>
            </a:avLst>
          </a:prstGeom>
          <a:solidFill>
            <a:schemeClr val="bg1"/>
          </a:solidFill>
          <a:ln w="76200">
            <a:solidFill>
              <a:srgbClr val="008000"/>
            </a:solidFill>
            <a:round/>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r>
              <a:rPr lang="it-IT" sz="2400" b="1" dirty="0">
                <a:solidFill>
                  <a:srgbClr val="008000"/>
                </a:solidFill>
                <a:latin typeface="+mn-lt"/>
              </a:rPr>
              <a:t>PROBLEMA GASTROENTEROLOGICO: LE DOMANDE</a:t>
            </a:r>
          </a:p>
        </p:txBody>
      </p:sp>
      <p:sp>
        <p:nvSpPr>
          <p:cNvPr id="9222" name="Text Box 26"/>
          <p:cNvSpPr txBox="1">
            <a:spLocks noChangeArrowheads="1"/>
          </p:cNvSpPr>
          <p:nvPr/>
        </p:nvSpPr>
        <p:spPr bwMode="auto">
          <a:xfrm>
            <a:off x="107950" y="6446838"/>
            <a:ext cx="1557338" cy="368300"/>
          </a:xfrm>
          <a:prstGeom prst="rect">
            <a:avLst/>
          </a:prstGeom>
          <a:noFill/>
          <a:ln w="9525">
            <a:solidFill>
              <a:srgbClr val="000099"/>
            </a:solidFill>
            <a:miter lim="800000"/>
            <a:headEnd/>
            <a:tailEnd/>
          </a:ln>
        </p:spPr>
        <p:txBody>
          <a:bodyPr wrap="none">
            <a:spAutoFit/>
          </a:bodyPr>
          <a:lstStyle/>
          <a:p>
            <a:r>
              <a:rPr lang="it-IT">
                <a:solidFill>
                  <a:srgbClr val="000099"/>
                </a:solidFill>
                <a:latin typeface="Calibri" pitchFamily="34" charset="0"/>
              </a:rPr>
              <a:t>Microb. su feci</a:t>
            </a:r>
          </a:p>
        </p:txBody>
      </p:sp>
      <p:grpSp>
        <p:nvGrpSpPr>
          <p:cNvPr id="2" name="Group 32"/>
          <p:cNvGrpSpPr>
            <a:grpSpLocks/>
          </p:cNvGrpSpPr>
          <p:nvPr/>
        </p:nvGrpSpPr>
        <p:grpSpPr bwMode="auto">
          <a:xfrm>
            <a:off x="1835150" y="4876800"/>
            <a:ext cx="1439863" cy="1936750"/>
            <a:chOff x="1648" y="2523"/>
            <a:chExt cx="1051" cy="1407"/>
          </a:xfrm>
        </p:grpSpPr>
        <p:pic>
          <p:nvPicPr>
            <p:cNvPr id="9244" name="Picture 13" descr="potty-training"/>
            <p:cNvPicPr>
              <a:picLocks noChangeAspect="1" noChangeArrowheads="1"/>
            </p:cNvPicPr>
            <p:nvPr/>
          </p:nvPicPr>
          <p:blipFill>
            <a:blip r:embed="rId3" cstate="print"/>
            <a:srcRect/>
            <a:stretch>
              <a:fillRect/>
            </a:stretch>
          </p:blipFill>
          <p:spPr bwMode="auto">
            <a:xfrm>
              <a:off x="1701" y="2523"/>
              <a:ext cx="998" cy="1089"/>
            </a:xfrm>
            <a:prstGeom prst="rect">
              <a:avLst/>
            </a:prstGeom>
            <a:noFill/>
            <a:ln w="9525">
              <a:noFill/>
              <a:miter lim="800000"/>
              <a:headEnd/>
              <a:tailEnd/>
            </a:ln>
          </p:spPr>
        </p:pic>
        <p:sp>
          <p:nvSpPr>
            <p:cNvPr id="9245" name="Text Box 31"/>
            <p:cNvSpPr txBox="1">
              <a:spLocks noChangeArrowheads="1"/>
            </p:cNvSpPr>
            <p:nvPr/>
          </p:nvSpPr>
          <p:spPr bwMode="auto">
            <a:xfrm>
              <a:off x="1648" y="3662"/>
              <a:ext cx="1051" cy="268"/>
            </a:xfrm>
            <a:prstGeom prst="rect">
              <a:avLst/>
            </a:prstGeom>
            <a:noFill/>
            <a:ln w="9525">
              <a:solidFill>
                <a:schemeClr val="tx1"/>
              </a:solidFill>
              <a:miter lim="800000"/>
              <a:headEnd/>
              <a:tailEnd/>
            </a:ln>
          </p:spPr>
          <p:txBody>
            <a:bodyPr>
              <a:spAutoFit/>
            </a:bodyPr>
            <a:lstStyle/>
            <a:p>
              <a:pPr algn="ctr"/>
              <a:r>
                <a:rPr lang="it-IT" i="1">
                  <a:latin typeface="Calibri" pitchFamily="34" charset="0"/>
                </a:rPr>
                <a:t>Calprotectina</a:t>
              </a:r>
            </a:p>
          </p:txBody>
        </p:sp>
      </p:grpSp>
      <p:grpSp>
        <p:nvGrpSpPr>
          <p:cNvPr id="3" name="Group 35"/>
          <p:cNvGrpSpPr>
            <a:grpSpLocks/>
          </p:cNvGrpSpPr>
          <p:nvPr/>
        </p:nvGrpSpPr>
        <p:grpSpPr bwMode="auto">
          <a:xfrm>
            <a:off x="6804025" y="4868863"/>
            <a:ext cx="1727200" cy="1970087"/>
            <a:chOff x="2336" y="2750"/>
            <a:chExt cx="1088" cy="1241"/>
          </a:xfrm>
        </p:grpSpPr>
        <p:pic>
          <p:nvPicPr>
            <p:cNvPr id="9242" name="Picture 5" descr="eco_addom_01"/>
            <p:cNvPicPr>
              <a:picLocks noChangeAspect="1" noChangeArrowheads="1"/>
            </p:cNvPicPr>
            <p:nvPr/>
          </p:nvPicPr>
          <p:blipFill>
            <a:blip r:embed="rId4" cstate="print"/>
            <a:srcRect/>
            <a:stretch>
              <a:fillRect/>
            </a:stretch>
          </p:blipFill>
          <p:spPr bwMode="auto">
            <a:xfrm>
              <a:off x="2336" y="2750"/>
              <a:ext cx="1088" cy="952"/>
            </a:xfrm>
            <a:prstGeom prst="rect">
              <a:avLst/>
            </a:prstGeom>
            <a:noFill/>
            <a:ln w="9525">
              <a:noFill/>
              <a:miter lim="800000"/>
              <a:headEnd/>
              <a:tailEnd/>
            </a:ln>
          </p:spPr>
        </p:pic>
        <p:sp>
          <p:nvSpPr>
            <p:cNvPr id="9243" name="Text Box 33"/>
            <p:cNvSpPr txBox="1">
              <a:spLocks noChangeArrowheads="1"/>
            </p:cNvSpPr>
            <p:nvPr/>
          </p:nvSpPr>
          <p:spPr bwMode="auto">
            <a:xfrm>
              <a:off x="2336" y="3748"/>
              <a:ext cx="1088" cy="243"/>
            </a:xfrm>
            <a:prstGeom prst="rect">
              <a:avLst/>
            </a:prstGeom>
            <a:noFill/>
            <a:ln w="19050">
              <a:solidFill>
                <a:schemeClr val="tx2"/>
              </a:solidFill>
              <a:miter lim="800000"/>
              <a:headEnd/>
              <a:tailEnd/>
            </a:ln>
          </p:spPr>
          <p:txBody>
            <a:bodyPr>
              <a:spAutoFit/>
            </a:bodyPr>
            <a:lstStyle/>
            <a:p>
              <a:pPr algn="ctr"/>
              <a:r>
                <a:rPr lang="it-IT" b="1">
                  <a:solidFill>
                    <a:schemeClr val="tx2"/>
                  </a:solidFill>
                  <a:latin typeface="Calibri" pitchFamily="34" charset="0"/>
                </a:rPr>
                <a:t>ECO addome</a:t>
              </a:r>
            </a:p>
          </p:txBody>
        </p:sp>
      </p:grpSp>
      <p:grpSp>
        <p:nvGrpSpPr>
          <p:cNvPr id="4" name="Group 36"/>
          <p:cNvGrpSpPr>
            <a:grpSpLocks/>
          </p:cNvGrpSpPr>
          <p:nvPr/>
        </p:nvGrpSpPr>
        <p:grpSpPr bwMode="auto">
          <a:xfrm>
            <a:off x="5003800" y="4870450"/>
            <a:ext cx="1389063" cy="1943100"/>
            <a:chOff x="3502" y="2750"/>
            <a:chExt cx="875" cy="1224"/>
          </a:xfrm>
        </p:grpSpPr>
        <p:pic>
          <p:nvPicPr>
            <p:cNvPr id="9240" name="Picture 23" descr="allergia"/>
            <p:cNvPicPr>
              <a:picLocks noChangeAspect="1" noChangeArrowheads="1"/>
            </p:cNvPicPr>
            <p:nvPr/>
          </p:nvPicPr>
          <p:blipFill>
            <a:blip r:embed="rId5" cstate="print"/>
            <a:srcRect/>
            <a:stretch>
              <a:fillRect/>
            </a:stretch>
          </p:blipFill>
          <p:spPr bwMode="auto">
            <a:xfrm>
              <a:off x="3515" y="2750"/>
              <a:ext cx="862" cy="953"/>
            </a:xfrm>
            <a:prstGeom prst="rect">
              <a:avLst/>
            </a:prstGeom>
            <a:noFill/>
            <a:ln w="9525">
              <a:noFill/>
              <a:miter lim="800000"/>
              <a:headEnd/>
              <a:tailEnd/>
            </a:ln>
          </p:spPr>
        </p:pic>
        <p:sp>
          <p:nvSpPr>
            <p:cNvPr id="9241" name="Text Box 34"/>
            <p:cNvSpPr txBox="1">
              <a:spLocks noChangeArrowheads="1"/>
            </p:cNvSpPr>
            <p:nvPr/>
          </p:nvSpPr>
          <p:spPr bwMode="auto">
            <a:xfrm>
              <a:off x="3502" y="3731"/>
              <a:ext cx="875" cy="243"/>
            </a:xfrm>
            <a:prstGeom prst="rect">
              <a:avLst/>
            </a:prstGeom>
            <a:noFill/>
            <a:ln w="19050">
              <a:solidFill>
                <a:srgbClr val="FFCC00"/>
              </a:solidFill>
              <a:miter lim="800000"/>
              <a:headEnd/>
              <a:tailEnd/>
            </a:ln>
          </p:spPr>
          <p:txBody>
            <a:bodyPr>
              <a:spAutoFit/>
            </a:bodyPr>
            <a:lstStyle/>
            <a:p>
              <a:r>
                <a:rPr lang="it-IT">
                  <a:solidFill>
                    <a:srgbClr val="FF6600"/>
                  </a:solidFill>
                  <a:latin typeface="Calibri" pitchFamily="34" charset="0"/>
                </a:rPr>
                <a:t>Prick / Rast</a:t>
              </a:r>
            </a:p>
          </p:txBody>
        </p:sp>
      </p:grpSp>
      <p:sp>
        <p:nvSpPr>
          <p:cNvPr id="9226" name="AutoShape 2" descr="data:image/jpeg;base64,/9j/4AAQSkZJRgABAQAAAQABAAD/2wBDAAkGBwgHBgkIBwgKCgkLDRYPDQwMDRsUFRAWIB0iIiAdHx8kKDQsJCYxJx8fLT0tMTU3Ojo6Iys/RD84QzQ5Ojf/2wBDAQoKCg0MDRoPDxo3JR8lNzc3Nzc3Nzc3Nzc3Nzc3Nzc3Nzc3Nzc3Nzc3Nzc3Nzc3Nzc3Nzc3Nzc3Nzc3Nzc3Nzf/wAARCAEoAKoDASIAAhEBAxEB/8QAGwAAAgMBAQEAAAAAAAAAAAAABAUCAwYAAQf/xABAEAACAQMDAgQDBgMGBQQDAAABAgMABBEFEiExQRMiUWEGMnEUI1KBkdFCocEHFTNDYrEkU5Ph8BY0cvFUc4P/xAAaAQACAwEBAAAAAAAAAAAAAAABAgADBAUG/8QAKREAAgICAgEEAgEFAQAAAAAAAAECEQMhBDESBTJBURMiYRQVIzNxgf/aAAwDAQACEQMRAD8AEEUP/Ji/6YqXgRH/ACYv+mK8Q0w07TbvUJBHaws59R0pWACWCEf5MX/TFXRwRHgQRE+nhj9q2Vj8Bzuoa8uAn+lOaG1TQ/7i1K0aEtMjtwCM81W0w2Aad8L3V6QVso0Q/wATxr+1P4v7P4Cv3zxZ9FiX9q11jJLJCpeLwxjpV8zlImYdQKbxTWyWfP7P4DaSZ/tCwpCGwPuxkijtU+BtNh02Z7eNTMq5BKDn+VaeC6Zz5sflRTqHQqehGKiimCz5/wDCP2eS2MUltblozjmFT/StjbWdlIo3Wdtn/wDSv7VirdTpnxLPbEYSQ5FbWyfgGhF/BGJvi2xtobSO4itbdfCcE4hX9qlpSWkiKfstscjj7lP2prr9v9o0qdOvlNZL4cuXFqgJyRx+lF6ZDY/YLF4j/wAHbZx18Ff2rF20Nva388H2aDh8jMS9P0rX2pMq4kfA9qzvxNCttexzIMA8GoyDmygtJAC1pbH/APgn7Un+MbG2jt0njtrcFCDxEv7Vfp18iICzdPehPiPV7W4tGt1YM54GKOwCVtQjhjXFrb8j/kr+1BzXq3IBMEAGeghUf0qpfvLYg/MlURDzMpobCeXVvCVb7iEcZH3Y/akU8cROVjj4/wBA/ant+XNtlPmHFZmJZklbxPlJq1Q02Sx3ZJC8QJhi6f8ALFQaxtySfBi6/gFR0p+ShpkU56VWwgcMMjjyRs30Ga+jfBd+PsKQxxLuU4PHNauKytoV2xQRqPQKKqs7Sysy/wBljjRnYsxHUmjsAWpJGSMVRdeGmySSIOVPBI6UQDkUBfS5JjxRl0QKimEnTio3i7rZwPSl9tIVIGaZL50570E7VAEtvIQwpxbvuUZpDKRBcMp454phaXSrjJpIumRmb+O7f7NeW2oRjo2Gplp18pRCT1FW/E0K6jpzxAHjkGs9oFzmEK/zIdpqPsJsZJ3ngKIvBGCTWFCmw1aWDoreYVtLW4TwufSsd8UyIL6OZCMg4NF/ZEaXTpiVGTQfxhGW0/xQeVOaQf8AqIWcRUqSw6UovPiK5v3ETnEZ7UVtE+Tru5aOJWDkKw9aBRiZA2c817cuxt2TGcGqQyxqiFucZqzwpAvYzg8s5Ts4zSq9mktrplYEg8DFHrJ93HL3Q4NVa0rbRLEAxxmpClID6I2MjT27o3XtSTU1lMoVBjB5pnprSJKGk43cYqvV1eMuUXJ68VZ06JHoDsZjFIpPPY048fNZq2EitukHWnCz+UfSs2RNPQ6PvzHaCT2pUH2ynHQnimzDK4NJZgUcjupxTSYBtC4ZRQWqKF2yVK0l96nqUYltG9uaj2gCyKQFsg8UzgnRU8zCs5G5RioOBTax2Agtgn3pIsjBtVxLKJApAx1NVWjLnzHOKYayoa28Rf4az1neJI52MDg4qNbsJpvLLAVA7Yr5/IxsNXuYkHDHcBWxjv440O9wB9axfxDdQzaitxAQVBw2KLQEQuviG62FIxtHSlb3bzK5nYsx5Fe3ybZGPY80lkuWW5aMsAMgD3p4R8tEbob3WJoEkHcYNJ5y0fmXqDmmtuQ0UkQOdvIqy20dp3ElyxijPRe7ftTYsM5y8YokpJLZCwf7TtCIW3L0A6VK60O9uJEKeHGF7seaexW8drF4dvGAAMjHf2q+KRZEVgcgqCK62PhRS/YplP6Ei6bdQxsrqHUjqpzVMu5rHBBDLwQRWl4qLojjDqrD3FJPgRe4sKyfZgYpnNwpdtqocfWnV0Q8KyoMgimtxo9hOfPAAfVTivTpkQh8JHYL2zzVeTiZPgimkfPwJjO4Y/KcYowE461orj4eMkhaOVAT1yKp/wDTM/8A+RH+hrPLi5m/aOpx+z7YrBhnPFKNTBW5JHQjNG2rxADzFmNVauuY1f0rK9oYXQXDK2FHNNI43niPitxjoKRxybJOtNbW64xQshnNQmS0uNjHBLcZpjYzbguDSD47JhkjuEPIPNAJrEsNurJ0I4qfjpWiXZu72UGyk3kBdvrXy61u5Ib28gV8eben0qGr67fSnZ4pWPuAetCXDgTW12vAbysfrV8IV2K39DF7yeZOZCapiy6PGevUV4uEcgHPOaixMdxnsaqap0MgqQ+NZo56rwaTXdq0h+6jLzZ8oHU02gdYzNHK4VDyCTxTHTYraNwySJJIQQWU5xV/F408krXSFnJJAel6bLBKjXTATMvCDpxR019BETDeKUBODntXklw8DlW2ttOVz1q2aGHUbUOVB3DFd6GKONUloobb7OtJwtw1lM+443wvn51/cVK3R45pkx5A3k+h5/rS/TdNlQbLxt0VvJutmBO4D0J9KcCmemA834zXiHdx6EiqZpAi5YHrz+oq2NlDuc8Zz/IVKIW4qAPJBPIrnnX+GghdA3LLngnaKiVhoLZ1KMemBXgORkNjPalz3XiXBtUGRnMrZ6Drj+dWfa7U/NcLnvwabxoBv7KTpg0bqBH2JyWGMd6xp1Z7eFSozkUp1LXbuYCPxCFPYV5eMWzUMDqOLx426Dke9TfXTGp8EZIHQ0ilbzxyjvwajO3gzBhypH61PEhO91OXUSy3CjHYUpe6L2ssY42dx2q0ybbnI+Xv7V64RZzGsW5XGc1fFIRt/AsYPc2fiEYIOMnvVkC/adOlgPzJyDVqgyTSQlSI1FV2CeFcsAcqeDTP6Ai23maaKJz6bT9aJeJ5dioCXziq7eAxNJFjylsrT22tNqeSRllI5K02Pj/mnroLl4o9tbFIgrSKHlA6kdKXa9pqyIbi1dre6XlJEOM/X1olNRaCcw3a47LKOFP19KnMVvRsd9qZ/PPtXax41jVR6KW77KtPuYtU06KaVAJiuHI/hYcGi7KBYY1TeWI79KF2W1hEI4xtB5Cj/ehxfBWznAzVta0KPynHtXhZFBycUlk1UnoRild/rXhRlt/BBAOarquxh3d3QMLhT5scH3zxS99VCsctw2Acf+e1ZO5+ICQwDemP1pPPqzkx7GJPzN9c5/p/Ogs2NdsPizePqgZgu/keYnPQV5bX0VtbxXF0/wB9MjNFH1Jzls/7CsXa3c0+9Vzlxtdj/CP/ADNFwv4dw08kmZCQMjnYoPCrSvlY4rQfBmmklaKEWaOTcTea6mH8Oeqj37UakUyooVAFAwBjoKRm9j0xFlmAa8k/wYCc7P8AU3vQhvbliWa9IY8kA96C857bJSNhFdi5ikiXlk5qidkCb/4o+tTSSK1uQwUBZTtJHvQ9zHGZ2jckbsjNcFLZb8FlvOLmGQL2PFWsC8AOfMvFKtOlNtdm37Zzn1plGcTup6HkUZKmRPQJeb2iGI8Z71OSQpBG5OCh5qVxvkDxB8bRkCpWUG6Fg5zvFNf6gXdAd+J926JAY3xhs4qy1tmhfJ796LngE9ltO7MfTFeW+6S1Q4JccfWllK0q+QpJBVtDvmWXjC+vrTWCI53HpQ9vEUjC46dRRBnCwnytkcnFdjDjWDFTf/Sq3Ji+7tPHmYl8RHhj61Xq0a20UE0I8kWFIH4a8uBd3aK+n3SRHGGR13D2oQ6u8Rez1iFVlI8sicrIPT2Nbd6EZXqMIilMiSM5bru/lj2pPd3JQKueAKON7FeLIIwyFONjdQO1ZfVL0bmUHpkfShkl4q2FK2W3Wq7MjNIr3UzMz7XIBGHU9j2qieRny2Tgd6CW1kuH3PwDXKzZ5ProujFEzdbnKRAuc/lR1pak4ac9ulUr4FqCeAe5oeXUmf8AwjtFZFJscePcxwJsTnv/APdVw6iYn3wr4k4+VyPKn0Hr70njnEnU81cMgcE1ox1HYGM4fGaRpZQ7yN8zk5Jonc34JP0WkeW9TXm4+p/WtC5FC+J9auY1khZDzjmvJTHPbQzleMYb2IollBYMOM8GvLdYjFNb8Z+bFchSsdiR5Izc/wDCxs7Hue1NnDNFHMRtI+al8Pjq7pFDlFbhm4ptbDxI2RxgsOnvRyOhYr7Iy2y+OufkcfMKki+DiMZ471bHmS1wfmjOK50Eiq+cZFUubY9E4cJcgfwyCvFj2XbIBweakBiMMeShzU3dXuvIOY1BY+pPQVbw4/kzxQJ6iGwrwCe9D6mGktpI0OCwwKRfEfxSNIJggjD3BAyW+VM9v9qyeofF2rxIspuYxnOFCjnFT1SWTNlUYvSLuMoxjvsbnVn0w+HO5VwfMrqR+hoS/wBVsbuEu9wwfsBzg0BZ/wBofjbrbXNOhmgcYEka4ZffB4NQ1nQtL1C0+3aM+xW52ocDPoR2q2PrGTHUckP/AED4sZ24MAvNaEbGSGYK7IVf3FJUnlvZGEIYDHzGjtL0ASB5LsEhOi9jVt28NidgULxxitM8uTLUn0UUk6KYoRFEPFbJFCXl8I/LHgmhp7ySYlckChpBVTi32MeTSNK25jmoqSDmvF4PPSrWXApUQlg8MhxRENz2k4PrQysFIz0PWpFMdOlWIgd4n6V7vFAoXQ+U/lV3jP8AgFGyH22RfmX8xQ/hOl7BcRnhhtcHvRGd0aSeowant3wED5l5Fc2M2kM0eyQiKfA6OKqjBjlyaLnUy2qSDqtUON+1h3FK5NkRcgCXLDtIM13hkK6H6ivWQtCjj5kNXujblYDg9aBCq1XdkHkdKW6rPJpt14jAeHKuP0xTy1h2E8VVrWlrq1gYN22QHcjeh6fpV3GyLFlUmCStUfG/iyWeW9lm3FllJYNQmgWkut6vaWKglpW2kfhHUn+Vba9+CtT4hZEmXdnejZArSfCXwja/CyS6rcgm5aMxx7u2euP0qzkuHm3HoMW6/k+d698O22n628FucrGBuB55/wDqp2bJZQzCNyEztZc0T8U3Egu5ZE80krFmx2zWdljmkRbZyN8jb229lAP9az46ySS7LaaVjybWoJB4NtbuR6is9rqzfPLG4B5DEU2+DbXkySt/HtANbqaGylspYrpYzgYCEcke1emhgeTD9GJySkfF1PIJq5l3CitesFsdQljgBMPUf6fahLduu4/lXKalCThPtF12rRUVq2I7kKnqKv8ADHGPlNQMBUhk6ip407IVAdj2q+Dk7G/KvCmcOvQ9farUTeMHr2NNFEJ+Fiu8OiIvMnmHPQ1PaKt8UA+w+Htllh7HzLU7XhsH6GrZ188co/P6GujTbIRj3riIsLbZT97CR7ih1QruTHKmmMcQ8VX9Rg1c1qC+/H1ogKLWL7vB70UsIK89q5fKNuMYq5Qd3AyMVCA7JhhtORV8cZOB0qaRbRRMKjBPUimqgHtnaePcpHjhj5vp3pJ/aUt6An2KPNtCmGK9Vb1x+lbLSgEjkuGGAi4/el4V5ZGcgnccnNOpV8E/k+CmMEs8zE5Jyen86E22dnGzxBnkJy8kh3Ma+x6/8K/D9yGlu42gkY5P2dtuT9OlY5vhPT0ujEjyvGflZyMitsOZxsKuMaYanN02YnTbqSK1jKIFPONw5HNXXOoOql5mwRyZCfMa0Go/Dc9sk7W8oZEXK5HJFZOTS38TxbiYy88VpweovNG4PoSeJwe0af4QW3vLW4nvdhMz4USAcjHU0i+MtBs7KRbnTSqgnDxqePqK8jeSIBUUEDoD/DVognnBaT/DP4uhNaOXyMCwtz7BjxylPRn7W1laQII3KsOw6UZ/d0xHlic/RTWosYo1273/ACUYpha6paG9Fmq7DnBY15n+4zbqMTe+LFdsxNr8N6qsLTLZTPCcgkLkj8utS/uTUAARZXG1uh8M4r7jpSRrZZUYOO3eueFpcxuTsI/StMeZPx6Mzgr0fIYfhTWJYN62hHGQpYZP5UGdE1kEj+6Lzj/R/wB6+z20IhJ3NwDxV+5P9VLHmZK2HwiBxRF7dQR14q2KDbtLduKLgiC4BPWvZQoymOcVVQhyKo4HSrC2U8p5qmMEHrRUcWRwKZIhUqA8tyTRcaAbd3Ga8MGMZOKIjhTw8liQKNkol4aqvTJroHUckAe1Uuy792WIHBAonTmS5mEaQuADlnPQUCDGYrBp6LKQN/Lf71nNR1xfBK2O3g4LHtVnxdPI18iB/DjjUcNwGJ9/5VhNe1XT7V2hu52gZFDlAOoPQj1FUcjLOHtRdhxqT2FanrlvBnxpDNIey9qBsNRj1hnjNrLHEBzKTgUhufiDRrdUlWB7lWYDJOAM9zQU3xLPfXwj8RLOyhfYsUfBkb39qxqOWatmusa0ijW7h9N1V4Y72aSFz5Nz5x6iuQeMBhsH+VU3tn9osIniZBPHIwctyetW2XgwBUnmy4HIHGauhkljVwewuMZakg+zsI9wMpMh/D2p+1sZrFkEYIUZGB0rK3PxPHbDwbGDL9Nx5rc/CFy1xpTRzgeIwyarl+bJLymxZOEFUUZmC0ZZVc9u1V3Wmrb3H2mQE55BFaWax2SHoOfWipLOKa3VJTkDqRUipFTnsYaBdxy2qKjDhRn2pg8+SRnp3pDZvbWxEMCbB3PrTYuuwKg7da0RlqmVSWyu5lwV29DXfaFqib/25Y/wHJoXx4/xCsuecoyHgk0PlEm7gVa6FnUkHNWJFKzcox9gKYw2x2B2iJIHQjvXTMwtihctjaaskvoLEsZXULj1r3V7lrS2aRyEQfMccgVh76+06aYmS8Zz+ECsnJ5Eseoo0YMKntjbUfja2hYrHC0hzwQKY6Prb3SwPPGYVlYKFfg9aycV7p8DFre0DydmkOcVKK7lu72Ayv1kXgduRWL+oyWtmt4IVpH0uGEPdtGqgMzEksabRRCJWZBgY7d6UyyNDdSMG2nJwTQ322/kVgZAoHTaK6k8yhpoxY8TmrsI1lVmVGdMnO0ZXOPevjX9sNukepWU8K/PamOVQewJxx26mvrl27MY1aTcQDnmsD8daet7qdvCcbniUgseM5IqTyVBSJjj+9HyWK1S8svEVmWRV5x0YjpRWnQzy3CXlvaG4Zl2n/Q47mtnY/CDQsfEkhjXOeATTrT9DgikYOWlXtjyr+lVecpJqKLW4Km2JLDR/FleVV3XLx+YA+XOOay2pRsdRZwpBU4Ir7dpulxCByqjxFXK4GAPasFrWg4vpZzII0kYnpVbxyx7YVlUzHpZrHMHC53c81u/hWRhKisp2ngkULpuiwHaZA0wXn0FOZNTtrSHwoI1jI6jHSlUW3bJOUWqSGM1om8uzYjXuaCe/hEnhpg46V7Ndm70suo/+RrLm4aOZTnzZx1600pfRXGP2Pw6vc5JxT2xZZLb1PSsk0zGTevQitHpDmSBSFP17UuJNPZJB624YOp6MMEUuOgxZP3lNJXSJNzsBjtS46tHk8GrZqD9wibXRoNT+M7e1iKwQqXHYVmo/jfWry7MNlbBwzeYjsPrS17nTMkqkkv/AMjipDVW8MxWsSQJ32Dk/nWKXLzS9zN8ePjXSHt5rSMZ9PvFMglgJ3jkBvTNfMbrMN4w96dao0yzW1xG+B4gWTJ4we9E3Gi/3jKJLcKd3IJNNHI5RXkBY1CTa6Flu+QDTW2WVCs6jAQhgW9RzRFnoMseAxUEegzTqHRsqNzFiVJGai405S6JPkRS0au5Akcuf4wHH5jP9aGKMrDBPmAo1o97RoOuxB/KpXiBFQ+g4ro5tRMOPsFWFyPkJPrWV+LdNuW12zJIKywgJgfKAecn6mtlavw4B496Ra20k2pYb5Y0UJ+gP+9V3+XGkHeOVgU1om1d7/LwWHehXvrOxYDYWYAkFjjrTKSIvCWY5BHSlF5pkF1IskiZKDqTWiD1RXLsf6bqS3MKyqyrEAOB3pZq0cEjSO3+ADuyaHtLqGJhAoUBP4RReqxS3FiWh2hWUgj2oZdxJHsyVzrUYuUitQAmcZNVa5CfubwnhxtbHrWcuS0E5XoynB+taqNzfaBIoGWVdwrJLaNHtYb8Mus0UsLEbCO9Sk0KEyht4wDxx0pX8MJP46lEJT+I9q1bKijBbgc1ILWxZvYFaaZbR/Pl8epq6TUUjIihKqq9lpXqWpuW8G3G1R1bvQUH+OpBJyec011oWjQXLvOjY64pIYrnJp9AuAuTV/gp/wCCkcLD5UYsApIymiINzPhQST2FOH0FnLSh0AH1qUVlDFIieISzDoOKyyxTb0jas0F8gb6cLmJoZxkOMbVPP/amGnWMts0QTyxRADk9qMsYFjLbiBR42sgjcgZH60+Lj6uQj5DtpfIXEIOGcAsnal2u6w9qghhUrvU7VQZOanFAILt5QzHxVClScgY6Guvt5h8RVQMvTIro452tmCS2aW2bcIGbqYoyfrgUVOgljK55oOAnwbdu/hR/7Cjc8mpPegx0LIlMVwwJ5zyKV6sVbUCFyWCKG+uP2p5fKPEMg4NZ/U3WK6eZyPNtKfTaKpwrxdD5X5bKB4hkVBwuMnmgdUvPBxFGo6c54zVpuGcgqcduKF1CEGEsy7mHPNXXUhK0JLC4kj1BZppIgCcCJeSa10VwjweGw2kqeOorKQ6dM0niKUjXrwMmtJo8BIYy9M8fSrHtC9GR1XSbdrt5ncjccnFNPhyOyhR0YuVHr6GjtUtYI9zTeWPOckdRWP1PXc/cWSBEXgsO9ZKplvuQ6u9ShsnaCJuM9AMU0s5RNArA8EVjr9BI8Nwv+YgzWk0KTdbbTztpb2Fqkddae0k2Y1yDV9ppYQhpcDHQCjt/HoK9jkAPPIpqFssKqozRAmjwPLQoBmbgYHpV4tpMdRT6AXaUGkh2SR7lJ4J4qV7pEStFcxZBQ8gnsaPEUEigCQgDpip+EwiMavvXHc81akqqhbdi42ylcgHJ5qubT5rmKPJMQ3cN60aVkRgo446+lUSS3C4OSSOh9KqlFVstjNroHnY2a7TkGNc88nA9qlK6y2wlyzo65DChbbTZPt32t7h5HOfn6Uyt7Sa3h8MMGQEtz+tDE5XtaJlST07HFuT9ng9fCT/YUeD+tLQ22OPBHCLRRmVRkkVZNiRRG7IKmsT8SSsuqJgnYFAx+Vaq7u05Oax/xO7XDF4wPuwuCO4wD/Wqr3odxa7JxNiiXTxI8hs+1AWLGWJWHXHejlOxWGDmmu9i1QMo3PtA9qNRzbMPMMD+dDSthMkYx6UHvLSAE1XLPWieFlutzPqRdGxgp5QBwKwMmn3Csy+Ecg9a3zAHHTIqmZUbI2j9KVSt2MtKhFp9jJPp/hy8GNuPpWu0HTYUAVzwRzSm1KxSMqgYfjFFi4fcUBKY6067sVs0N3Hp1pGxYBm7DNJN29wsYzk/oKX3E5LY3E+9MrZfChGPmPU0zkAIgARgCcmjvFX8NLAHJz0HrVu4fipbIMoogo6miycKj5xjrmvCAhIxzXg3FSOx4rTdsRogy7LthnIdeKGuQ6tkHg9qvnY+FG5zlDg1XeDfHlOp5GKWV9Bi9gYLxqzOyhe1DtfE3CxifbLjyg5wf3qWxZhukBYdMdq5oogmDEMDkcdK7PC9Nx+KnlVv6K8mZt0i46uJIcSusbqgDZ7nocUJc/EAQlVwSM8elZTUC1leGPxGeNuQWOSR7/nQiSkuxzXD5dwyyh9M62DBFwUx1eazPM4UtxnPFNoUSa0hJHzRLuz64rLaVbm7vwGBKKASPX0rXkeUKvQDrW/0z05Zv8uTr6KPUM0IJY4dgbstsrIMnHQjgAV3jksCTnigLzUEa8kiXJ2Da/HrQkN9giJ8kqcU/rHDjx4xyY1SZiwT89MeSFyuMdaCKYl3SSbQOwq9J2wCynB6VVJICxIXP1rhuF7NFhURiCErz9aBuLh23AL0PGKIQNIMsQijriqJ5ERdkYyPWrIxSQtlcaFFEsjebqFFTuJC7hh/F1oZd8smFBY+gpmpiit1V1DyKc/SrYxFbKIrUld8p2r2z1NNY2JiVl9KTXNyztkn8qYWL4hwTkHkVJRtaBZa7NnnP5V3iL6H9KkXXuSKjvT8Yqn9l8DaNNIwJVx0cA5qUY4xkGhbaZJrLKnPhtj8q9WReQDWmxKLxb+LvAPDcnNDX80VpAQkgY/KD71C71COKNWJPPHFJ5LuO5vIkHJySq/1rTxYLLmUWJL9VYUDgcDA7ZrjuxxipEA8CosT0FeoXRnMt8T2M0iieNRlDyo9KUWlld3DFUj5CFiCewHNbS7jEqlHG5SMEEcGgbGwNlIQsv3WxguTkjIOBXJ9S4Cy3lx+438XluEfxy6ANH22iSNLnxZG4CqW4FEzaZ9uO+bUbhCeiAhQPyqOj290Q32rK5z0AAH70z8K3hyVXL+uOa63GgsOKMF9GLLNzm5MQS6XNbNtW5M6Z/zBhl/PvU7G1PjP4qjcD+vFN8tk+FGeepbmhRbSLO8iAAvjIH+9U+pYJZ+O4rbWyYpeMggPwU4wBxQ8g8m4sPYetX28EUk4iuLlYgTjHrT37Lp9km2JA5A+Zua8fmxzxOppo2RaZl44ryc4WNgvqeKLi0qZx94cD2FM5LpQfKmfrXhuncbVJz7UqbIUJaJDH4a+UnqehNeLbQAHgE+5rycSBc5HPcmqFlYEAyL+VBtgJyQ2wbGxc1YsKbMIQB7UNcDD7t3UVOF/JwTU2QmY5B0OarLvn5f5VY9xFAN00gXHPJoM69p2T9+P0p15Cto01lE9usiOBtccc96HbxRICAQM0vt5pUuEJkJUHkE0bO0qzMqtx1qzsYhdRAxTKx2hfPuPb1pbpBigja7nP3svyj8Kdqs+IbjZp6pv+8m8pHtSW6uDHJszwoA/lXZ9Ow+EfN/JRkd6NH9uRjxgVfDOjDrWPS8IbGaZWt0eMHNdWV0VGhYA88UOyBj04qhLglamJe3Yd6eFpAey04A/pVeACSwAA5Ncr5G49+lDzKbg7X/wwfl/FRT2SiH2ozsVgUsv4ug/XvV8KkckjPtXoVVAVQMDpXo4z9KbzTdAoSzxi9klDDAEnlNMbWQW4WCRz4f8JJyRVdvEFi3NgYyTUIyruzqwYjvjiq8+GGeDhPoaLcehixiGTndigr29ZEUxSiMbseVck0reWWO4eZbd5FfGQr9APaiHv7eFEKRxhtwJL5PHcYry/L4M+PPW0zTCaktlrShoQjsZnLcknOK6CJsE+HsUHqxxQGofE+R/w64A74Cis/c6vNdk75mIPYHgVQsLe2K8qXRqtQ1a0hTYXDMOuw0mudfmcEQKEB7mkEl3HHnnLUBcXzNxmro4ooqc5MZ3l+ZGzPKzknnnpXDwSAdx5pEZSwPNWiQ4HNWULR9bBzyKYSBpYYpFYqcYJFA+GaJgZhAYsZHXNZ6XyarM7cXTX15bljkbuB7Z/wC1D3XMrt6mj2tEh1EeGCI1QsB6ZzS24bk16XjyUkvHqjM7TBiBmiba5ELAGhT/ADqI5YA9zWmtgNAl6iDLHjHSr7S7M4cYwNvFZydtkiu+Shq6xvG/vCJuQhO3FPa6BRpXdlfAztIyDVfj5cqOAK6dysQHotBbimAPqarekEZrL71NnAUEn3pWJ8EZOK9mvEUnxDhMYzS6W2Qk5a6YvISlup8qdN3uaEvdZigXw7dQxHGe1LNQ1Vp8xw+WIcAUhluniky/ynvXP5HObdYxdsb3Wp3MhwW2r/pFAvOANzNk+5qg3AfvyelDXMiRKWf5vSudKcpP9nYVEhqF4FU78hewHelj6gWG1MKKGvLhp5CWPA6UP34oUWKIX45bqa8DZOaoU8VZGeeaIaColLsFHUmnC2K7Rz2obTIQB4rj6UaZznrStlUj6htb8J/SrIchx5Tg+1dXVSjUDapF4WZCCDsI6e4rMXGc9/0rq6u76d/qKJ9gxz6fyqvJEijBwMnpXV1dD5FC5Qs1oFPXtSoNJCwznysCPyrq6lyLVkRso5Tc28ZKnkckCoTwOZjsBIPtXV1GiFF0i2sDSy59hWXv76WSUF+F/D6V1dXI585eah8AW2V+JuHTrQVwrOSpBx9K6urAEGZ1tUwzbn7e1Kbu6aRySa6uooeKAicmpCurqJYTUUXZwmWUACurqAkuhvI5jQIOAKp8VfWurqUrP//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it-IT">
              <a:latin typeface="Calibri" pitchFamily="34" charset="0"/>
            </a:endParaRPr>
          </a:p>
        </p:txBody>
      </p:sp>
      <p:sp>
        <p:nvSpPr>
          <p:cNvPr id="9227" name="AutoShape 4" descr="data:image/jpeg;base64,/9j/4AAQSkZJRgABAQAAAQABAAD/2wBDAAkGBwgHBgkIBwgKCgkLDRYPDQwMDRsUFRAWIB0iIiAdHx8kKDQsJCYxJx8fLT0tMTU3Ojo6Iys/RD84QzQ5Ojf/2wBDAQoKCg0MDRoPDxo3JR8lNzc3Nzc3Nzc3Nzc3Nzc3Nzc3Nzc3Nzc3Nzc3Nzc3Nzc3Nzc3Nzc3Nzc3Nzc3Nzc3Nzf/wAARCAEoAKoDASIAAhEBAxEB/8QAGwAAAgMBAQEAAAAAAAAAAAAABAUCAwYAAQf/xABAEAACAQMDAgQDBgMGBQQDAAABAgMABBEFEiExQRMiUWEGMnEUI1KBkdFCocEHFTNDYrEkU5Ph8BY0cvFUc4P/xAAaAQACAwEBAAAAAAAAAAAAAAABAgADBAUG/8QAKREAAgICAgEEAgEFAQAAAAAAAAECEQMhBDESBTJBURMiYRQVIzNxgf/aAAwDAQACEQMRAD8AEEUP/Ji/6YqXgRH/ACYv+mK8Q0w07TbvUJBHaws59R0pWACWCEf5MX/TFXRwRHgQRE+nhj9q2Vj8Bzuoa8uAn+lOaG1TQ/7i1K0aEtMjtwCM81W0w2Aad8L3V6QVso0Q/wATxr+1P4v7P4Cv3zxZ9FiX9q11jJLJCpeLwxjpV8zlImYdQKbxTWyWfP7P4DaSZ/tCwpCGwPuxkijtU+BtNh02Z7eNTMq5BKDn+VaeC6Zz5sflRTqHQqehGKiimCz5/wDCP2eS2MUltblozjmFT/StjbWdlIo3Wdtn/wDSv7VirdTpnxLPbEYSQ5FbWyfgGhF/BGJvi2xtobSO4itbdfCcE4hX9qlpSWkiKfstscjj7lP2prr9v9o0qdOvlNZL4cuXFqgJyRx+lF6ZDY/YLF4j/wAHbZx18Ff2rF20Nva388H2aDh8jMS9P0rX2pMq4kfA9qzvxNCttexzIMA8GoyDmygtJAC1pbH/APgn7Un+MbG2jt0njtrcFCDxEv7Vfp18iICzdPehPiPV7W4tGt1YM54GKOwCVtQjhjXFrb8j/kr+1BzXq3IBMEAGeghUf0qpfvLYg/MlURDzMpobCeXVvCVb7iEcZH3Y/akU8cROVjj4/wBA/ant+XNtlPmHFZmJZklbxPlJq1Q02Sx3ZJC8QJhi6f8ALFQaxtySfBi6/gFR0p+ShpkU56VWwgcMMjjyRs30Ga+jfBd+PsKQxxLuU4PHNauKytoV2xQRqPQKKqs7Sysy/wBljjRnYsxHUmjsAWpJGSMVRdeGmySSIOVPBI6UQDkUBfS5JjxRl0QKimEnTio3i7rZwPSl9tIVIGaZL50570E7VAEtvIQwpxbvuUZpDKRBcMp454phaXSrjJpIumRmb+O7f7NeW2oRjo2Gplp18pRCT1FW/E0K6jpzxAHjkGs9oFzmEK/zIdpqPsJsZJ3ngKIvBGCTWFCmw1aWDoreYVtLW4TwufSsd8UyIL6OZCMg4NF/ZEaXTpiVGTQfxhGW0/xQeVOaQf8AqIWcRUqSw6UovPiK5v3ETnEZ7UVtE+Tru5aOJWDkKw9aBRiZA2c817cuxt2TGcGqQyxqiFucZqzwpAvYzg8s5Ts4zSq9mktrplYEg8DFHrJ93HL3Q4NVa0rbRLEAxxmpClID6I2MjT27o3XtSTU1lMoVBjB5pnprSJKGk43cYqvV1eMuUXJ68VZ06JHoDsZjFIpPPY048fNZq2EitukHWnCz+UfSs2RNPQ6PvzHaCT2pUH2ynHQnimzDK4NJZgUcjupxTSYBtC4ZRQWqKF2yVK0l96nqUYltG9uaj2gCyKQFsg8UzgnRU8zCs5G5RioOBTax2Agtgn3pIsjBtVxLKJApAx1NVWjLnzHOKYayoa28Rf4az1neJI52MDg4qNbsJpvLLAVA7Yr5/IxsNXuYkHDHcBWxjv440O9wB9axfxDdQzaitxAQVBw2KLQEQuviG62FIxtHSlb3bzK5nYsx5Fe3ybZGPY80lkuWW5aMsAMgD3p4R8tEbob3WJoEkHcYNJ5y0fmXqDmmtuQ0UkQOdvIqy20dp3ElyxijPRe7ftTYsM5y8YokpJLZCwf7TtCIW3L0A6VK60O9uJEKeHGF7seaexW8drF4dvGAAMjHf2q+KRZEVgcgqCK62PhRS/YplP6Ei6bdQxsrqHUjqpzVMu5rHBBDLwQRWl4qLojjDqrD3FJPgRe4sKyfZgYpnNwpdtqocfWnV0Q8KyoMgimtxo9hOfPAAfVTivTpkQh8JHYL2zzVeTiZPgimkfPwJjO4Y/KcYowE461orj4eMkhaOVAT1yKp/wDTM/8A+RH+hrPLi5m/aOpx+z7YrBhnPFKNTBW5JHQjNG2rxADzFmNVauuY1f0rK9oYXQXDK2FHNNI43niPitxjoKRxybJOtNbW64xQshnNQmS0uNjHBLcZpjYzbguDSD47JhkjuEPIPNAJrEsNurJ0I4qfjpWiXZu72UGyk3kBdvrXy61u5Ib28gV8eben0qGr67fSnZ4pWPuAetCXDgTW12vAbysfrV8IV2K39DF7yeZOZCapiy6PGevUV4uEcgHPOaixMdxnsaqap0MgqQ+NZo56rwaTXdq0h+6jLzZ8oHU02gdYzNHK4VDyCTxTHTYraNwySJJIQQWU5xV/F408krXSFnJJAel6bLBKjXTATMvCDpxR019BETDeKUBODntXklw8DlW2ttOVz1q2aGHUbUOVB3DFd6GKONUloobb7OtJwtw1lM+443wvn51/cVK3R45pkx5A3k+h5/rS/TdNlQbLxt0VvJutmBO4D0J9KcCmemA834zXiHdx6EiqZpAi5YHrz+oq2NlDuc8Zz/IVKIW4qAPJBPIrnnX+GghdA3LLngnaKiVhoLZ1KMemBXgORkNjPalz3XiXBtUGRnMrZ6Drj+dWfa7U/NcLnvwabxoBv7KTpg0bqBH2JyWGMd6xp1Z7eFSozkUp1LXbuYCPxCFPYV5eMWzUMDqOLx426Dke9TfXTGp8EZIHQ0ilbzxyjvwajO3gzBhypH61PEhO91OXUSy3CjHYUpe6L2ssY42dx2q0ybbnI+Xv7V64RZzGsW5XGc1fFIRt/AsYPc2fiEYIOMnvVkC/adOlgPzJyDVqgyTSQlSI1FV2CeFcsAcqeDTP6Ai23maaKJz6bT9aJeJ5dioCXziq7eAxNJFjylsrT22tNqeSRllI5K02Pj/mnroLl4o9tbFIgrSKHlA6kdKXa9pqyIbi1dre6XlJEOM/X1olNRaCcw3a47LKOFP19KnMVvRsd9qZ/PPtXax41jVR6KW77KtPuYtU06KaVAJiuHI/hYcGi7KBYY1TeWI79KF2W1hEI4xtB5Cj/ehxfBWznAzVta0KPynHtXhZFBycUlk1UnoRild/rXhRlt/BBAOarquxh3d3QMLhT5scH3zxS99VCsctw2Acf+e1ZO5+ICQwDemP1pPPqzkx7GJPzN9c5/p/Ogs2NdsPizePqgZgu/keYnPQV5bX0VtbxXF0/wB9MjNFH1Jzls/7CsXa3c0+9Vzlxtdj/CP/ADNFwv4dw08kmZCQMjnYoPCrSvlY4rQfBmmklaKEWaOTcTea6mH8Oeqj37UakUyooVAFAwBjoKRm9j0xFlmAa8k/wYCc7P8AU3vQhvbliWa9IY8kA96C857bJSNhFdi5ikiXlk5qidkCb/4o+tTSSK1uQwUBZTtJHvQ9zHGZ2jckbsjNcFLZb8FlvOLmGQL2PFWsC8AOfMvFKtOlNtdm37Zzn1plGcTup6HkUZKmRPQJeb2iGI8Z71OSQpBG5OCh5qVxvkDxB8bRkCpWUG6Fg5zvFNf6gXdAd+J926JAY3xhs4qy1tmhfJ796LngE9ltO7MfTFeW+6S1Q4JccfWllK0q+QpJBVtDvmWXjC+vrTWCI53HpQ9vEUjC46dRRBnCwnytkcnFdjDjWDFTf/Sq3Ji+7tPHmYl8RHhj61Xq0a20UE0I8kWFIH4a8uBd3aK+n3SRHGGR13D2oQ6u8Rez1iFVlI8sicrIPT2Nbd6EZXqMIilMiSM5bru/lj2pPd3JQKueAKON7FeLIIwyFONjdQO1ZfVL0bmUHpkfShkl4q2FK2W3Wq7MjNIr3UzMz7XIBGHU9j2qieRny2Tgd6CW1kuH3PwDXKzZ5ProujFEzdbnKRAuc/lR1pak4ac9ulUr4FqCeAe5oeXUmf8AwjtFZFJscePcxwJsTnv/APdVw6iYn3wr4k4+VyPKn0Hr70njnEnU81cMgcE1ox1HYGM4fGaRpZQ7yN8zk5Jonc34JP0WkeW9TXm4+p/WtC5FC+J9auY1khZDzjmvJTHPbQzleMYb2IollBYMOM8GvLdYjFNb8Z+bFchSsdiR5Izc/wDCxs7Hue1NnDNFHMRtI+al8Pjq7pFDlFbhm4ptbDxI2RxgsOnvRyOhYr7Iy2y+OufkcfMKki+DiMZ471bHmS1wfmjOK50Eiq+cZFUubY9E4cJcgfwyCvFj2XbIBweakBiMMeShzU3dXuvIOY1BY+pPQVbw4/kzxQJ6iGwrwCe9D6mGktpI0OCwwKRfEfxSNIJggjD3BAyW+VM9v9qyeofF2rxIspuYxnOFCjnFT1SWTNlUYvSLuMoxjvsbnVn0w+HO5VwfMrqR+hoS/wBVsbuEu9wwfsBzg0BZ/wBofjbrbXNOhmgcYEka4ZffB4NQ1nQtL1C0+3aM+xW52ocDPoR2q2PrGTHUckP/AED4sZ24MAvNaEbGSGYK7IVf3FJUnlvZGEIYDHzGjtL0ASB5LsEhOi9jVt28NidgULxxitM8uTLUn0UUk6KYoRFEPFbJFCXl8I/LHgmhp7ySYlckChpBVTi32MeTSNK25jmoqSDmvF4PPSrWXApUQlg8MhxRENz2k4PrQysFIz0PWpFMdOlWIgd4n6V7vFAoXQ+U/lV3jP8AgFGyH22RfmX8xQ/hOl7BcRnhhtcHvRGd0aSeowant3wED5l5Fc2M2kM0eyQiKfA6OKqjBjlyaLnUy2qSDqtUON+1h3FK5NkRcgCXLDtIM13hkK6H6ivWQtCjj5kNXujblYDg9aBCq1XdkHkdKW6rPJpt14jAeHKuP0xTy1h2E8VVrWlrq1gYN22QHcjeh6fpV3GyLFlUmCStUfG/iyWeW9lm3FllJYNQmgWkut6vaWKglpW2kfhHUn+Vba9+CtT4hZEmXdnejZArSfCXwja/CyS6rcgm5aMxx7u2euP0qzkuHm3HoMW6/k+d698O22n628FucrGBuB55/wDqp2bJZQzCNyEztZc0T8U3Egu5ZE80krFmx2zWdljmkRbZyN8jb229lAP9az46ySS7LaaVjybWoJB4NtbuR6is9rqzfPLG4B5DEU2+DbXkySt/HtANbqaGylspYrpYzgYCEcke1emhgeTD9GJySkfF1PIJq5l3CitesFsdQljgBMPUf6fahLduu4/lXKalCThPtF12rRUVq2I7kKnqKv8ADHGPlNQMBUhk6ip407IVAdj2q+Dk7G/KvCmcOvQ9farUTeMHr2NNFEJ+Fiu8OiIvMnmHPQ1PaKt8UA+w+Htllh7HzLU7XhsH6GrZ188co/P6GujTbIRj3riIsLbZT97CR7ih1QruTHKmmMcQ8VX9Rg1c1qC+/H1ogKLWL7vB70UsIK89q5fKNuMYq5Qd3AyMVCA7JhhtORV8cZOB0qaRbRRMKjBPUimqgHtnaePcpHjhj5vp3pJ/aUt6An2KPNtCmGK9Vb1x+lbLSgEjkuGGAi4/el4V5ZGcgnccnNOpV8E/k+CmMEs8zE5Jyen86E22dnGzxBnkJy8kh3Ma+x6/8K/D9yGlu42gkY5P2dtuT9OlY5vhPT0ujEjyvGflZyMitsOZxsKuMaYanN02YnTbqSK1jKIFPONw5HNXXOoOql5mwRyZCfMa0Go/Dc9sk7W8oZEXK5HJFZOTS38TxbiYy88VpweovNG4PoSeJwe0af4QW3vLW4nvdhMz4USAcjHU0i+MtBs7KRbnTSqgnDxqePqK8jeSIBUUEDoD/DVognnBaT/DP4uhNaOXyMCwtz7BjxylPRn7W1laQII3KsOw6UZ/d0xHlic/RTWosYo1273/ACUYpha6paG9Fmq7DnBY15n+4zbqMTe+LFdsxNr8N6qsLTLZTPCcgkLkj8utS/uTUAARZXG1uh8M4r7jpSRrZZUYOO3eueFpcxuTsI/StMeZPx6Mzgr0fIYfhTWJYN62hHGQpYZP5UGdE1kEj+6Lzj/R/wB6+z20IhJ3NwDxV+5P9VLHmZK2HwiBxRF7dQR14q2KDbtLduKLgiC4BPWvZQoymOcVVQhyKo4HSrC2U8p5qmMEHrRUcWRwKZIhUqA8tyTRcaAbd3Ga8MGMZOKIjhTw8liQKNkol4aqvTJroHUckAe1Uuy792WIHBAonTmS5mEaQuADlnPQUCDGYrBp6LKQN/Lf71nNR1xfBK2O3g4LHtVnxdPI18iB/DjjUcNwGJ9/5VhNe1XT7V2hu52gZFDlAOoPQj1FUcjLOHtRdhxqT2FanrlvBnxpDNIey9qBsNRj1hnjNrLHEBzKTgUhufiDRrdUlWB7lWYDJOAM9zQU3xLPfXwj8RLOyhfYsUfBkb39qxqOWatmusa0ijW7h9N1V4Y72aSFz5Nz5x6iuQeMBhsH+VU3tn9osIniZBPHIwctyetW2XgwBUnmy4HIHGauhkljVwewuMZakg+zsI9wMpMh/D2p+1sZrFkEYIUZGB0rK3PxPHbDwbGDL9Nx5rc/CFy1xpTRzgeIwyarl+bJLymxZOEFUUZmC0ZZVc9u1V3Wmrb3H2mQE55BFaWax2SHoOfWipLOKa3VJTkDqRUipFTnsYaBdxy2qKjDhRn2pg8+SRnp3pDZvbWxEMCbB3PrTYuuwKg7da0RlqmVSWyu5lwV29DXfaFqib/25Y/wHJoXx4/xCsuecoyHgk0PlEm7gVa6FnUkHNWJFKzcox9gKYw2x2B2iJIHQjvXTMwtihctjaaskvoLEsZXULj1r3V7lrS2aRyEQfMccgVh76+06aYmS8Zz+ECsnJ5Eseoo0YMKntjbUfja2hYrHC0hzwQKY6Prb3SwPPGYVlYKFfg9aycV7p8DFre0DydmkOcVKK7lu72Ayv1kXgduRWL+oyWtmt4IVpH0uGEPdtGqgMzEksabRRCJWZBgY7d6UyyNDdSMG2nJwTQ322/kVgZAoHTaK6k8yhpoxY8TmrsI1lVmVGdMnO0ZXOPevjX9sNukepWU8K/PamOVQewJxx26mvrl27MY1aTcQDnmsD8daet7qdvCcbniUgseM5IqTyVBSJjj+9HyWK1S8svEVmWRV5x0YjpRWnQzy3CXlvaG4Zl2n/Q47mtnY/CDQsfEkhjXOeATTrT9DgikYOWlXtjyr+lVecpJqKLW4Km2JLDR/FleVV3XLx+YA+XOOay2pRsdRZwpBU4Ir7dpulxCByqjxFXK4GAPasFrWg4vpZzII0kYnpVbxyx7YVlUzHpZrHMHC53c81u/hWRhKisp2ngkULpuiwHaZA0wXn0FOZNTtrSHwoI1jI6jHSlUW3bJOUWqSGM1om8uzYjXuaCe/hEnhpg46V7Ndm70suo/+RrLm4aOZTnzZx1600pfRXGP2Pw6vc5JxT2xZZLb1PSsk0zGTevQitHpDmSBSFP17UuJNPZJB624YOp6MMEUuOgxZP3lNJXSJNzsBjtS46tHk8GrZqD9wibXRoNT+M7e1iKwQqXHYVmo/jfWry7MNlbBwzeYjsPrS17nTMkqkkv/AMjipDVW8MxWsSQJ32Dk/nWKXLzS9zN8ePjXSHt5rSMZ9PvFMglgJ3jkBvTNfMbrMN4w96dao0yzW1xG+B4gWTJ4we9E3Gi/3jKJLcKd3IJNNHI5RXkBY1CTa6Flu+QDTW2WVCs6jAQhgW9RzRFnoMseAxUEegzTqHRsqNzFiVJGai405S6JPkRS0au5Akcuf4wHH5jP9aGKMrDBPmAo1o97RoOuxB/KpXiBFQ+g4ro5tRMOPsFWFyPkJPrWV+LdNuW12zJIKywgJgfKAecn6mtlavw4B496Ra20k2pYb5Y0UJ+gP+9V3+XGkHeOVgU1om1d7/LwWHehXvrOxYDYWYAkFjjrTKSIvCWY5BHSlF5pkF1IskiZKDqTWiD1RXLsf6bqS3MKyqyrEAOB3pZq0cEjSO3+ADuyaHtLqGJhAoUBP4RReqxS3FiWh2hWUgj2oZdxJHsyVzrUYuUitQAmcZNVa5CfubwnhxtbHrWcuS0E5XoynB+taqNzfaBIoGWVdwrJLaNHtYb8Mus0UsLEbCO9Sk0KEyht4wDxx0pX8MJP46lEJT+I9q1bKijBbgc1ILWxZvYFaaZbR/Pl8epq6TUUjIihKqq9lpXqWpuW8G3G1R1bvQUH+OpBJyec011oWjQXLvOjY64pIYrnJp9AuAuTV/gp/wCCkcLD5UYsApIymiINzPhQST2FOH0FnLSh0AH1qUVlDFIieISzDoOKyyxTb0jas0F8gb6cLmJoZxkOMbVPP/amGnWMts0QTyxRADk9qMsYFjLbiBR42sgjcgZH60+Lj6uQj5DtpfIXEIOGcAsnal2u6w9qghhUrvU7VQZOanFAILt5QzHxVClScgY6Guvt5h8RVQMvTIro452tmCS2aW2bcIGbqYoyfrgUVOgljK55oOAnwbdu/hR/7Cjc8mpPegx0LIlMVwwJ5zyKV6sVbUCFyWCKG+uP2p5fKPEMg4NZ/U3WK6eZyPNtKfTaKpwrxdD5X5bKB4hkVBwuMnmgdUvPBxFGo6c54zVpuGcgqcduKF1CEGEsy7mHPNXXUhK0JLC4kj1BZppIgCcCJeSa10VwjweGw2kqeOorKQ6dM0niKUjXrwMmtJo8BIYy9M8fSrHtC9GR1XSbdrt5ncjccnFNPhyOyhR0YuVHr6GjtUtYI9zTeWPOckdRWP1PXc/cWSBEXgsO9ZKplvuQ6u9ShsnaCJuM9AMU0s5RNArA8EVjr9BI8Nwv+YgzWk0KTdbbTztpb2Fqkddae0k2Y1yDV9ppYQhpcDHQCjt/HoK9jkAPPIpqFssKqozRAmjwPLQoBmbgYHpV4tpMdRT6AXaUGkh2SR7lJ4J4qV7pEStFcxZBQ8gnsaPEUEigCQgDpip+EwiMavvXHc81akqqhbdi42ylcgHJ5qubT5rmKPJMQ3cN60aVkRgo446+lUSS3C4OSSOh9KqlFVstjNroHnY2a7TkGNc88nA9qlK6y2wlyzo65DChbbTZPt32t7h5HOfn6Uyt7Sa3h8MMGQEtz+tDE5XtaJlST07HFuT9ng9fCT/YUeD+tLQ22OPBHCLRRmVRkkVZNiRRG7IKmsT8SSsuqJgnYFAx+Vaq7u05Oax/xO7XDF4wPuwuCO4wD/Wqr3odxa7JxNiiXTxI8hs+1AWLGWJWHXHejlOxWGDmmu9i1QMo3PtA9qNRzbMPMMD+dDSthMkYx6UHvLSAE1XLPWieFlutzPqRdGxgp5QBwKwMmn3Csy+Ecg9a3zAHHTIqmZUbI2j9KVSt2MtKhFp9jJPp/hy8GNuPpWu0HTYUAVzwRzSm1KxSMqgYfjFFi4fcUBKY6067sVs0N3Hp1pGxYBm7DNJN29wsYzk/oKX3E5LY3E+9MrZfChGPmPU0zkAIgARgCcmjvFX8NLAHJz0HrVu4fipbIMoogo6miycKj5xjrmvCAhIxzXg3FSOx4rTdsRogy7LthnIdeKGuQ6tkHg9qvnY+FG5zlDg1XeDfHlOp5GKWV9Bi9gYLxqzOyhe1DtfE3CxifbLjyg5wf3qWxZhukBYdMdq5oogmDEMDkcdK7PC9Nx+KnlVv6K8mZt0i46uJIcSusbqgDZ7nocUJc/EAQlVwSM8elZTUC1leGPxGeNuQWOSR7/nQiSkuxzXD5dwyyh9M62DBFwUx1eazPM4UtxnPFNoUSa0hJHzRLuz64rLaVbm7vwGBKKASPX0rXkeUKvQDrW/0z05Zv8uTr6KPUM0IJY4dgbstsrIMnHQjgAV3jksCTnigLzUEa8kiXJ2Da/HrQkN9giJ8kqcU/rHDjx4xyY1SZiwT89MeSFyuMdaCKYl3SSbQOwq9J2wCynB6VVJICxIXP1rhuF7NFhURiCErz9aBuLh23AL0PGKIQNIMsQijriqJ5ERdkYyPWrIxSQtlcaFFEsjebqFFTuJC7hh/F1oZd8smFBY+gpmpiit1V1DyKc/SrYxFbKIrUld8p2r2z1NNY2JiVl9KTXNyztkn8qYWL4hwTkHkVJRtaBZa7NnnP5V3iL6H9KkXXuSKjvT8Yqn9l8DaNNIwJVx0cA5qUY4xkGhbaZJrLKnPhtj8q9WReQDWmxKLxb+LvAPDcnNDX80VpAQkgY/KD71C71COKNWJPPHFJ5LuO5vIkHJySq/1rTxYLLmUWJL9VYUDgcDA7ZrjuxxipEA8CosT0FeoXRnMt8T2M0iieNRlDyo9KUWlld3DFUj5CFiCewHNbS7jEqlHG5SMEEcGgbGwNlIQsv3WxguTkjIOBXJ9S4Cy3lx+438XluEfxy6ANH22iSNLnxZG4CqW4FEzaZ9uO+bUbhCeiAhQPyqOj290Q32rK5z0AAH70z8K3hyVXL+uOa63GgsOKMF9GLLNzm5MQS6XNbNtW5M6Z/zBhl/PvU7G1PjP4qjcD+vFN8tk+FGeepbmhRbSLO8iAAvjIH+9U+pYJZ+O4rbWyYpeMggPwU4wBxQ8g8m4sPYetX28EUk4iuLlYgTjHrT37Lp9km2JA5A+Zua8fmxzxOppo2RaZl44ryc4WNgvqeKLi0qZx94cD2FM5LpQfKmfrXhuncbVJz7UqbIUJaJDH4a+UnqehNeLbQAHgE+5rycSBc5HPcmqFlYEAyL+VBtgJyQ2wbGxc1YsKbMIQB7UNcDD7t3UVOF/JwTU2QmY5B0OarLvn5f5VY9xFAN00gXHPJoM69p2T9+P0p15Cto01lE9usiOBtccc96HbxRICAQM0vt5pUuEJkJUHkE0bO0qzMqtx1qzsYhdRAxTKx2hfPuPb1pbpBigja7nP3svyj8Kdqs+IbjZp6pv+8m8pHtSW6uDHJszwoA/lXZ9Ow+EfN/JRkd6NH9uRjxgVfDOjDrWPS8IbGaZWt0eMHNdWV0VGhYA88UOyBj04qhLglamJe3Yd6eFpAey04A/pVeACSwAA5Ncr5G49+lDzKbg7X/wwfl/FRT2SiH2ozsVgUsv4ug/XvV8KkckjPtXoVVAVQMDpXo4z9KbzTdAoSzxi9klDDAEnlNMbWQW4WCRz4f8JJyRVdvEFi3NgYyTUIyruzqwYjvjiq8+GGeDhPoaLcehixiGTndigr29ZEUxSiMbseVck0reWWO4eZbd5FfGQr9APaiHv7eFEKRxhtwJL5PHcYry/L4M+PPW0zTCaktlrShoQjsZnLcknOK6CJsE+HsUHqxxQGofE+R/w64A74Cis/c6vNdk75mIPYHgVQsLe2K8qXRqtQ1a0hTYXDMOuw0mudfmcEQKEB7mkEl3HHnnLUBcXzNxmro4ooqc5MZ3l+ZGzPKzknnnpXDwSAdx5pEZSwPNWiQ4HNWULR9bBzyKYSBpYYpFYqcYJFA+GaJgZhAYsZHXNZ6XyarM7cXTX15bljkbuB7Z/wC1D3XMrt6mj2tEh1EeGCI1QsB6ZzS24bk16XjyUkvHqjM7TBiBmiba5ELAGhT/ADqI5YA9zWmtgNAl6iDLHjHSr7S7M4cYwNvFZydtkiu+Shq6xvG/vCJuQhO3FPa6BRpXdlfAztIyDVfj5cqOAK6dysQHotBbimAPqarekEZrL71NnAUEn3pWJ8EZOK9mvEUnxDhMYzS6W2Qk5a6YvISlup8qdN3uaEvdZigXw7dQxHGe1LNQ1Vp8xw+WIcAUhluniky/ynvXP5HObdYxdsb3Wp3MhwW2r/pFAvOANzNk+5qg3AfvyelDXMiRKWf5vSudKcpP9nYVEhqF4FU78hewHelj6gWG1MKKGvLhp5CWPA6UP34oUWKIX45bqa8DZOaoU8VZGeeaIaColLsFHUmnC2K7Rz2obTIQB4rj6UaZznrStlUj6htb8J/SrIchx5Tg+1dXVSjUDapF4WZCCDsI6e4rMXGc9/0rq6u76d/qKJ9gxz6fyqvJEijBwMnpXV1dD5FC5Qs1oFPXtSoNJCwznysCPyrq6lyLVkRso5Tc28ZKnkckCoTwOZjsBIPtXV1GiFF0i2sDSy59hWXv76WSUF+F/D6V1dXI585eah8AW2V+JuHTrQVwrOSpBx9K6urAEGZ1tUwzbn7e1Kbu6aRySa6uooeKAicmpCurqJYTUUXZwmWUACurqAkuhvI5jQIOAKp8VfWurqUrP//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it-IT">
              <a:latin typeface="Calibri" pitchFamily="34" charset="0"/>
            </a:endParaRPr>
          </a:p>
        </p:txBody>
      </p:sp>
      <p:pic>
        <p:nvPicPr>
          <p:cNvPr id="9228" name="Picture 6" descr="http://media.townhall.com/Townhall/reu/d/2011%5C153%5C2011-06-02T144050Z_01_FBI04_RTRIDSP_0_GERMANY.jpg"/>
          <p:cNvPicPr>
            <a:picLocks noChangeAspect="1" noChangeArrowheads="1"/>
          </p:cNvPicPr>
          <p:nvPr/>
        </p:nvPicPr>
        <p:blipFill>
          <a:blip r:embed="rId6" cstate="print"/>
          <a:srcRect/>
          <a:stretch>
            <a:fillRect/>
          </a:stretch>
        </p:blipFill>
        <p:spPr bwMode="auto">
          <a:xfrm>
            <a:off x="395288" y="4868863"/>
            <a:ext cx="1152525" cy="1512887"/>
          </a:xfrm>
          <a:prstGeom prst="rect">
            <a:avLst/>
          </a:prstGeom>
          <a:noFill/>
          <a:ln w="9525">
            <a:noFill/>
            <a:miter lim="800000"/>
            <a:headEnd/>
            <a:tailEnd/>
          </a:ln>
        </p:spPr>
      </p:pic>
      <p:grpSp>
        <p:nvGrpSpPr>
          <p:cNvPr id="7" name="Group 27"/>
          <p:cNvGrpSpPr>
            <a:grpSpLocks/>
          </p:cNvGrpSpPr>
          <p:nvPr/>
        </p:nvGrpSpPr>
        <p:grpSpPr bwMode="auto">
          <a:xfrm>
            <a:off x="3419475" y="4926013"/>
            <a:ext cx="1439863" cy="1887537"/>
            <a:chOff x="476" y="2478"/>
            <a:chExt cx="907" cy="1189"/>
          </a:xfrm>
        </p:grpSpPr>
        <p:pic>
          <p:nvPicPr>
            <p:cNvPr id="9238" name="Picture 11" descr="urine_zoom"/>
            <p:cNvPicPr>
              <a:picLocks noChangeAspect="1" noChangeArrowheads="1"/>
            </p:cNvPicPr>
            <p:nvPr/>
          </p:nvPicPr>
          <p:blipFill>
            <a:blip r:embed="rId7" cstate="print"/>
            <a:srcRect/>
            <a:stretch>
              <a:fillRect/>
            </a:stretch>
          </p:blipFill>
          <p:spPr bwMode="auto">
            <a:xfrm>
              <a:off x="476" y="2478"/>
              <a:ext cx="907" cy="907"/>
            </a:xfrm>
            <a:prstGeom prst="rect">
              <a:avLst/>
            </a:prstGeom>
            <a:noFill/>
            <a:ln w="9525">
              <a:noFill/>
              <a:miter lim="800000"/>
              <a:headEnd/>
              <a:tailEnd/>
            </a:ln>
          </p:spPr>
        </p:pic>
        <p:sp>
          <p:nvSpPr>
            <p:cNvPr id="9239" name="Text Box 26"/>
            <p:cNvSpPr txBox="1">
              <a:spLocks noChangeArrowheads="1"/>
            </p:cNvSpPr>
            <p:nvPr/>
          </p:nvSpPr>
          <p:spPr bwMode="auto">
            <a:xfrm>
              <a:off x="567" y="3430"/>
              <a:ext cx="714" cy="237"/>
            </a:xfrm>
            <a:prstGeom prst="rect">
              <a:avLst/>
            </a:prstGeom>
            <a:noFill/>
            <a:ln w="9525">
              <a:solidFill>
                <a:srgbClr val="000099"/>
              </a:solidFill>
              <a:miter lim="800000"/>
              <a:headEnd/>
              <a:tailEnd/>
            </a:ln>
          </p:spPr>
          <p:txBody>
            <a:bodyPr wrap="none">
              <a:spAutoFit/>
            </a:bodyPr>
            <a:lstStyle/>
            <a:p>
              <a:r>
                <a:rPr lang="it-IT">
                  <a:solidFill>
                    <a:srgbClr val="000099"/>
                  </a:solidFill>
                  <a:latin typeface="Calibri" pitchFamily="34" charset="0"/>
                </a:rPr>
                <a:t>Es. Urine</a:t>
              </a:r>
            </a:p>
          </p:txBody>
        </p:sp>
      </p:grpSp>
      <p:pic>
        <p:nvPicPr>
          <p:cNvPr id="9230" name="Picture 7"/>
          <p:cNvPicPr>
            <a:picLocks noChangeAspect="1" noChangeArrowheads="1"/>
          </p:cNvPicPr>
          <p:nvPr/>
        </p:nvPicPr>
        <p:blipFill>
          <a:blip r:embed="rId8" cstate="print"/>
          <a:srcRect/>
          <a:stretch>
            <a:fillRect/>
          </a:stretch>
        </p:blipFill>
        <p:spPr bwMode="auto">
          <a:xfrm>
            <a:off x="7092950" y="836613"/>
            <a:ext cx="1828800" cy="2057400"/>
          </a:xfrm>
          <a:prstGeom prst="rect">
            <a:avLst/>
          </a:prstGeom>
          <a:noFill/>
          <a:ln w="9525">
            <a:noFill/>
            <a:miter lim="800000"/>
            <a:headEnd/>
            <a:tailEnd/>
          </a:ln>
        </p:spPr>
      </p:pic>
      <p:sp>
        <p:nvSpPr>
          <p:cNvPr id="23" name="Per 22"/>
          <p:cNvSpPr/>
          <p:nvPr/>
        </p:nvSpPr>
        <p:spPr>
          <a:xfrm>
            <a:off x="849313" y="930275"/>
            <a:ext cx="914400" cy="914400"/>
          </a:xfrm>
          <a:prstGeom prst="mathMultiply">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27" name="Per 26"/>
          <p:cNvSpPr/>
          <p:nvPr/>
        </p:nvSpPr>
        <p:spPr>
          <a:xfrm>
            <a:off x="466725" y="5229225"/>
            <a:ext cx="914400" cy="914400"/>
          </a:xfrm>
          <a:prstGeom prst="mathMultiply">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29" name="Per 28"/>
          <p:cNvSpPr/>
          <p:nvPr/>
        </p:nvSpPr>
        <p:spPr>
          <a:xfrm>
            <a:off x="2216150" y="5229225"/>
            <a:ext cx="914400" cy="914400"/>
          </a:xfrm>
          <a:prstGeom prst="mathMultiply">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30" name="Per 29"/>
          <p:cNvSpPr/>
          <p:nvPr/>
        </p:nvSpPr>
        <p:spPr>
          <a:xfrm>
            <a:off x="3657600" y="5157788"/>
            <a:ext cx="914400" cy="914400"/>
          </a:xfrm>
          <a:prstGeom prst="mathMultiply">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31" name="Per 30"/>
          <p:cNvSpPr/>
          <p:nvPr/>
        </p:nvSpPr>
        <p:spPr>
          <a:xfrm>
            <a:off x="5240338" y="5157788"/>
            <a:ext cx="914400" cy="914400"/>
          </a:xfrm>
          <a:prstGeom prst="mathMultiply">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32" name="CasellaDiTesto 31"/>
          <p:cNvSpPr txBox="1"/>
          <p:nvPr/>
        </p:nvSpPr>
        <p:spPr>
          <a:xfrm>
            <a:off x="6156325" y="3554413"/>
            <a:ext cx="2879725" cy="738187"/>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just">
              <a:defRPr/>
            </a:pPr>
            <a:r>
              <a:rPr lang="it-IT" sz="1400" b="1" dirty="0"/>
              <a:t>Aumento di spessore parietale a carico del sigma, in particolare a livello della sottomucosa (5 mm)</a:t>
            </a:r>
          </a:p>
        </p:txBody>
      </p:sp>
      <p:sp>
        <p:nvSpPr>
          <p:cNvPr id="34" name="Parentesi graffa aperta 33"/>
          <p:cNvSpPr/>
          <p:nvPr/>
        </p:nvSpPr>
        <p:spPr>
          <a:xfrm rot="5400000">
            <a:off x="7416801" y="3681412"/>
            <a:ext cx="431800" cy="1800225"/>
          </a:xfrm>
          <a:prstGeom prst="leftBrace">
            <a:avLst/>
          </a:prstGeom>
          <a:noFill/>
          <a:ln w="28575">
            <a:solidFill>
              <a:srgbClr val="0070C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6">
                                            <p:txEl>
                                              <p:pRg st="0" end="0"/>
                                            </p:txEl>
                                          </p:spTgt>
                                        </p:tgtEl>
                                      </p:cBhvr>
                                    </p:animEffec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subTnLst>
                                    <p:set>
                                      <p:cBhvr override="childStyle">
                                        <p:cTn dur="1" fill="hold" display="0" masterRel="nextClick" afterEffect="1"/>
                                        <p:tgtEl>
                                          <p:spTgt spid="23"/>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anim calcmode="lin" valueType="num">
                                      <p:cBhvr>
                                        <p:cTn id="21" dur="1000" fill="hold"/>
                                        <p:tgtEl>
                                          <p:spTgt spid="6">
                                            <p:txEl>
                                              <p:pRg st="5" end="5"/>
                                            </p:txEl>
                                          </p:spTgt>
                                        </p:tgtEl>
                                        <p:attrNameLst>
                                          <p:attrName>ppt_w</p:attrName>
                                        </p:attrNameLst>
                                      </p:cBhvr>
                                      <p:tavLst>
                                        <p:tav tm="0">
                                          <p:val>
                                            <p:strVal val="#ppt_w*0.70"/>
                                          </p:val>
                                        </p:tav>
                                        <p:tav tm="100000">
                                          <p:val>
                                            <p:strVal val="#ppt_w"/>
                                          </p:val>
                                        </p:tav>
                                      </p:tavLst>
                                    </p:anim>
                                    <p:anim calcmode="lin" valueType="num">
                                      <p:cBhvr>
                                        <p:cTn id="22" dur="1000" fill="hold"/>
                                        <p:tgtEl>
                                          <p:spTgt spid="6">
                                            <p:txEl>
                                              <p:pRg st="5" end="5"/>
                                            </p:txEl>
                                          </p:spTgt>
                                        </p:tgtEl>
                                        <p:attrNameLst>
                                          <p:attrName>ppt_h</p:attrName>
                                        </p:attrNameLst>
                                      </p:cBhvr>
                                      <p:tavLst>
                                        <p:tav tm="0">
                                          <p:val>
                                            <p:strVal val="#ppt_h"/>
                                          </p:val>
                                        </p:tav>
                                        <p:tav tm="100000">
                                          <p:val>
                                            <p:strVal val="#ppt_h"/>
                                          </p:val>
                                        </p:tav>
                                      </p:tavLst>
                                    </p:anim>
                                    <p:animEffect transition="in" filter="fade">
                                      <p:cBhvr>
                                        <p:cTn id="23" dur="1000"/>
                                        <p:tgtEl>
                                          <p:spTgt spid="6">
                                            <p:txEl>
                                              <p:pRg st="5" end="5"/>
                                            </p:txEl>
                                          </p:spTgt>
                                        </p:tgtEl>
                                      </p:cBhvr>
                                    </p:animEffect>
                                  </p:childTnLst>
                                </p:cTn>
                              </p:par>
                              <p:par>
                                <p:cTn id="24" presetID="1"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9228"/>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9222"/>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27"/>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2"/>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29"/>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7"/>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30"/>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47" presetClass="entr" presetSubtype="0" fill="hold" nodeType="clickEffect">
                                  <p:stCondLst>
                                    <p:cond delay="0"/>
                                  </p:stCondLst>
                                  <p:childTnLst>
                                    <p:set>
                                      <p:cBhvr>
                                        <p:cTn id="55" dur="1" fill="hold">
                                          <p:stCondLst>
                                            <p:cond delay="0"/>
                                          </p:stCondLst>
                                        </p:cTn>
                                        <p:tgtEl>
                                          <p:spTgt spid="9230"/>
                                        </p:tgtEl>
                                        <p:attrNameLst>
                                          <p:attrName>style.visibility</p:attrName>
                                        </p:attrNameLst>
                                      </p:cBhvr>
                                      <p:to>
                                        <p:strVal val="visible"/>
                                      </p:to>
                                    </p:set>
                                    <p:animEffect transition="in" filter="fade">
                                      <p:cBhvr>
                                        <p:cTn id="56" dur="1000"/>
                                        <p:tgtEl>
                                          <p:spTgt spid="9230"/>
                                        </p:tgtEl>
                                      </p:cBhvr>
                                    </p:animEffect>
                                    <p:anim calcmode="lin" valueType="num">
                                      <p:cBhvr>
                                        <p:cTn id="57" dur="1000" fill="hold"/>
                                        <p:tgtEl>
                                          <p:spTgt spid="9230"/>
                                        </p:tgtEl>
                                        <p:attrNameLst>
                                          <p:attrName>ppt_x</p:attrName>
                                        </p:attrNameLst>
                                      </p:cBhvr>
                                      <p:tavLst>
                                        <p:tav tm="0">
                                          <p:val>
                                            <p:strVal val="#ppt_x"/>
                                          </p:val>
                                        </p:tav>
                                        <p:tav tm="100000">
                                          <p:val>
                                            <p:strVal val="#ppt_x"/>
                                          </p:val>
                                        </p:tav>
                                      </p:tavLst>
                                    </p:anim>
                                    <p:anim calcmode="lin" valueType="num">
                                      <p:cBhvr>
                                        <p:cTn id="58" dur="1000" fill="hold"/>
                                        <p:tgtEl>
                                          <p:spTgt spid="9230"/>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2"/>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9222" grpId="0" animBg="1"/>
      <p:bldP spid="32" grpId="0" animBg="1"/>
      <p:bldP spid="34" grpId="0" animBg="1"/>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952</TotalTime>
  <Words>1442</Words>
  <Application>Microsoft Office PowerPoint</Application>
  <PresentationFormat>Presentazione su schermo (4:3)</PresentationFormat>
  <Paragraphs>239</Paragraphs>
  <Slides>23</Slides>
  <Notes>10</Notes>
  <HiddenSlides>0</HiddenSlides>
  <MMClips>0</MMClips>
  <ScaleCrop>false</ScaleCrop>
  <HeadingPairs>
    <vt:vector size="4" baseType="variant">
      <vt:variant>
        <vt:lpstr>Tema</vt:lpstr>
      </vt:variant>
      <vt:variant>
        <vt:i4>1</vt:i4>
      </vt:variant>
      <vt:variant>
        <vt:lpstr>Titoli diapositive</vt:lpstr>
      </vt:variant>
      <vt:variant>
        <vt:i4>23</vt:i4>
      </vt:variant>
    </vt:vector>
  </HeadingPairs>
  <TitlesOfParts>
    <vt:vector size="24" baseType="lpstr">
      <vt:lpstr>Tema di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nuovo</dc:creator>
  <cp:lastModifiedBy>nuovo</cp:lastModifiedBy>
  <cp:revision>106</cp:revision>
  <dcterms:created xsi:type="dcterms:W3CDTF">2013-03-13T16:34:29Z</dcterms:created>
  <dcterms:modified xsi:type="dcterms:W3CDTF">2013-03-25T12:45:23Z</dcterms:modified>
</cp:coreProperties>
</file>